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21386800"/>
  <p:notesSz cx="32099250" cy="43748325"/>
  <p:defaultTextStyle>
    <a:defPPr>
      <a:defRPr lang="en-US"/>
    </a:defPPr>
    <a:lvl1pPr algn="ctr" rtl="0" fontAlgn="base">
      <a:spcBef>
        <a:spcPct val="0"/>
      </a:spcBef>
      <a:spcAft>
        <a:spcPct val="0"/>
      </a:spcAft>
      <a:defRPr sz="5800" kern="1200">
        <a:solidFill>
          <a:schemeClr val="tx1"/>
        </a:solidFill>
        <a:latin typeface="Arial" charset="0"/>
        <a:ea typeface="+mn-ea"/>
        <a:cs typeface="+mn-cs"/>
      </a:defRPr>
    </a:lvl1pPr>
    <a:lvl2pPr marL="307513" algn="ctr" rtl="0" fontAlgn="base">
      <a:spcBef>
        <a:spcPct val="0"/>
      </a:spcBef>
      <a:spcAft>
        <a:spcPct val="0"/>
      </a:spcAft>
      <a:defRPr sz="5800" kern="1200">
        <a:solidFill>
          <a:schemeClr val="tx1"/>
        </a:solidFill>
        <a:latin typeface="Arial" charset="0"/>
        <a:ea typeface="+mn-ea"/>
        <a:cs typeface="+mn-cs"/>
      </a:defRPr>
    </a:lvl2pPr>
    <a:lvl3pPr marL="615025" algn="ctr" rtl="0" fontAlgn="base">
      <a:spcBef>
        <a:spcPct val="0"/>
      </a:spcBef>
      <a:spcAft>
        <a:spcPct val="0"/>
      </a:spcAft>
      <a:defRPr sz="5800" kern="1200">
        <a:solidFill>
          <a:schemeClr val="tx1"/>
        </a:solidFill>
        <a:latin typeface="Arial" charset="0"/>
        <a:ea typeface="+mn-ea"/>
        <a:cs typeface="+mn-cs"/>
      </a:defRPr>
    </a:lvl3pPr>
    <a:lvl4pPr marL="922538" algn="ctr" rtl="0" fontAlgn="base">
      <a:spcBef>
        <a:spcPct val="0"/>
      </a:spcBef>
      <a:spcAft>
        <a:spcPct val="0"/>
      </a:spcAft>
      <a:defRPr sz="5800" kern="1200">
        <a:solidFill>
          <a:schemeClr val="tx1"/>
        </a:solidFill>
        <a:latin typeface="Arial" charset="0"/>
        <a:ea typeface="+mn-ea"/>
        <a:cs typeface="+mn-cs"/>
      </a:defRPr>
    </a:lvl4pPr>
    <a:lvl5pPr marL="1230051" algn="ctr" rtl="0" fontAlgn="base">
      <a:spcBef>
        <a:spcPct val="0"/>
      </a:spcBef>
      <a:spcAft>
        <a:spcPct val="0"/>
      </a:spcAft>
      <a:defRPr sz="5800" kern="1200">
        <a:solidFill>
          <a:schemeClr val="tx1"/>
        </a:solidFill>
        <a:latin typeface="Arial" charset="0"/>
        <a:ea typeface="+mn-ea"/>
        <a:cs typeface="+mn-cs"/>
      </a:defRPr>
    </a:lvl5pPr>
    <a:lvl6pPr marL="1537564" algn="l" defTabSz="615025" rtl="0" eaLnBrk="1" latinLnBrk="0" hangingPunct="1">
      <a:defRPr sz="5800" kern="1200">
        <a:solidFill>
          <a:schemeClr val="tx1"/>
        </a:solidFill>
        <a:latin typeface="Arial" charset="0"/>
        <a:ea typeface="+mn-ea"/>
        <a:cs typeface="+mn-cs"/>
      </a:defRPr>
    </a:lvl6pPr>
    <a:lvl7pPr marL="1845076" algn="l" defTabSz="615025" rtl="0" eaLnBrk="1" latinLnBrk="0" hangingPunct="1">
      <a:defRPr sz="5800" kern="1200">
        <a:solidFill>
          <a:schemeClr val="tx1"/>
        </a:solidFill>
        <a:latin typeface="Arial" charset="0"/>
        <a:ea typeface="+mn-ea"/>
        <a:cs typeface="+mn-cs"/>
      </a:defRPr>
    </a:lvl7pPr>
    <a:lvl8pPr marL="2152589" algn="l" defTabSz="615025" rtl="0" eaLnBrk="1" latinLnBrk="0" hangingPunct="1">
      <a:defRPr sz="5800" kern="1200">
        <a:solidFill>
          <a:schemeClr val="tx1"/>
        </a:solidFill>
        <a:latin typeface="Arial" charset="0"/>
        <a:ea typeface="+mn-ea"/>
        <a:cs typeface="+mn-cs"/>
      </a:defRPr>
    </a:lvl8pPr>
    <a:lvl9pPr marL="2460102" algn="l" defTabSz="615025" rtl="0" eaLnBrk="1" latinLnBrk="0" hangingPunct="1">
      <a:defRPr sz="5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p:scale>
          <a:sx n="73" d="100"/>
          <a:sy n="73" d="100"/>
        </p:scale>
        <p:origin x="5916" y="3330"/>
      </p:cViewPr>
      <p:guideLst>
        <p:guide orient="horz" pos="3142"/>
        <p:guide orient="horz" pos="13121"/>
        <p:guide orient="horz" pos="1396"/>
        <p:guide pos="953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13909677" cy="2187419"/>
          </a:xfrm>
          <a:prstGeom prst="rect">
            <a:avLst/>
          </a:prstGeom>
          <a:noFill/>
          <a:ln w="9525">
            <a:noFill/>
            <a:miter lim="800000"/>
            <a:headEnd/>
            <a:tailEnd/>
          </a:ln>
          <a:effectLst/>
        </p:spPr>
        <p:txBody>
          <a:bodyPr vert="horz" wrap="square" lIns="434706" tIns="217353" rIns="434706" bIns="217353" numCol="1" anchor="t" anchorCtr="0" compatLnSpc="1">
            <a:prstTxWarp prst="textNoShape">
              <a:avLst/>
            </a:prstTxWarp>
          </a:bodyPr>
          <a:lstStyle>
            <a:lvl1pPr algn="l">
              <a:defRPr sz="5700"/>
            </a:lvl1pPr>
          </a:lstStyle>
          <a:p>
            <a:endParaRPr lang="en-US" dirty="0"/>
          </a:p>
        </p:txBody>
      </p:sp>
      <p:sp>
        <p:nvSpPr>
          <p:cNvPr id="3075" name="Rectangle 3"/>
          <p:cNvSpPr>
            <a:spLocks noGrp="1" noChangeArrowheads="1"/>
          </p:cNvSpPr>
          <p:nvPr>
            <p:ph type="dt" idx="1"/>
          </p:nvPr>
        </p:nvSpPr>
        <p:spPr bwMode="auto">
          <a:xfrm>
            <a:off x="18181987" y="2"/>
            <a:ext cx="13909677" cy="2187419"/>
          </a:xfrm>
          <a:prstGeom prst="rect">
            <a:avLst/>
          </a:prstGeom>
          <a:noFill/>
          <a:ln w="9525">
            <a:noFill/>
            <a:miter lim="800000"/>
            <a:headEnd/>
            <a:tailEnd/>
          </a:ln>
          <a:effectLst/>
        </p:spPr>
        <p:txBody>
          <a:bodyPr vert="horz" wrap="square" lIns="434706" tIns="217353" rIns="434706" bIns="217353" numCol="1" anchor="t" anchorCtr="0" compatLnSpc="1">
            <a:prstTxWarp prst="textNoShape">
              <a:avLst/>
            </a:prstTxWarp>
          </a:bodyPr>
          <a:lstStyle>
            <a:lvl1pPr algn="r">
              <a:defRPr sz="5700"/>
            </a:lvl1pPr>
          </a:lstStyle>
          <a:p>
            <a:endParaRPr lang="en-US" dirty="0"/>
          </a:p>
        </p:txBody>
      </p:sp>
      <p:sp>
        <p:nvSpPr>
          <p:cNvPr id="3076" name="Rectangle 4"/>
          <p:cNvSpPr>
            <a:spLocks noGrp="1" noRot="1" noChangeAspect="1" noChangeArrowheads="1" noTextEdit="1"/>
          </p:cNvSpPr>
          <p:nvPr>
            <p:ph type="sldImg" idx="2"/>
          </p:nvPr>
        </p:nvSpPr>
        <p:spPr bwMode="auto">
          <a:xfrm>
            <a:off x="4437063" y="3276600"/>
            <a:ext cx="23233062" cy="16409988"/>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3209927" y="20784215"/>
            <a:ext cx="25679400" cy="19686744"/>
          </a:xfrm>
          <a:prstGeom prst="rect">
            <a:avLst/>
          </a:prstGeom>
          <a:noFill/>
          <a:ln w="9525">
            <a:noFill/>
            <a:miter lim="800000"/>
            <a:headEnd/>
            <a:tailEnd/>
          </a:ln>
          <a:effectLst/>
        </p:spPr>
        <p:txBody>
          <a:bodyPr vert="horz" wrap="square" lIns="434706" tIns="217353" rIns="434706" bIns="21735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41553394"/>
            <a:ext cx="13909677" cy="2187419"/>
          </a:xfrm>
          <a:prstGeom prst="rect">
            <a:avLst/>
          </a:prstGeom>
          <a:noFill/>
          <a:ln w="9525">
            <a:noFill/>
            <a:miter lim="800000"/>
            <a:headEnd/>
            <a:tailEnd/>
          </a:ln>
          <a:effectLst/>
        </p:spPr>
        <p:txBody>
          <a:bodyPr vert="horz" wrap="square" lIns="434706" tIns="217353" rIns="434706" bIns="217353" numCol="1" anchor="b" anchorCtr="0" compatLnSpc="1">
            <a:prstTxWarp prst="textNoShape">
              <a:avLst/>
            </a:prstTxWarp>
          </a:bodyPr>
          <a:lstStyle>
            <a:lvl1pPr algn="l">
              <a:defRPr sz="5700"/>
            </a:lvl1pPr>
          </a:lstStyle>
          <a:p>
            <a:endParaRPr lang="en-US" dirty="0"/>
          </a:p>
        </p:txBody>
      </p:sp>
      <p:sp>
        <p:nvSpPr>
          <p:cNvPr id="3079" name="Rectangle 7"/>
          <p:cNvSpPr>
            <a:spLocks noGrp="1" noChangeArrowheads="1"/>
          </p:cNvSpPr>
          <p:nvPr>
            <p:ph type="sldNum" sz="quarter" idx="5"/>
          </p:nvPr>
        </p:nvSpPr>
        <p:spPr bwMode="auto">
          <a:xfrm>
            <a:off x="18181987" y="41553394"/>
            <a:ext cx="13909677" cy="2187419"/>
          </a:xfrm>
          <a:prstGeom prst="rect">
            <a:avLst/>
          </a:prstGeom>
          <a:noFill/>
          <a:ln w="9525">
            <a:noFill/>
            <a:miter lim="800000"/>
            <a:headEnd/>
            <a:tailEnd/>
          </a:ln>
          <a:effectLst/>
        </p:spPr>
        <p:txBody>
          <a:bodyPr vert="horz" wrap="square" lIns="434706" tIns="217353" rIns="434706" bIns="217353" numCol="1" anchor="b" anchorCtr="0" compatLnSpc="1">
            <a:prstTxWarp prst="textNoShape">
              <a:avLst/>
            </a:prstTxWarp>
          </a:bodyPr>
          <a:lstStyle>
            <a:lvl1pPr algn="r">
              <a:defRPr sz="5700"/>
            </a:lvl1pPr>
          </a:lstStyle>
          <a:p>
            <a:fld id="{7FB84CA5-7362-492D-8EBC-472296314F28}" type="slidenum">
              <a:rPr lang="en-US"/>
              <a:pPr/>
              <a:t>‹#›</a:t>
            </a:fld>
            <a:endParaRPr lang="en-US" dirty="0"/>
          </a:p>
        </p:txBody>
      </p:sp>
    </p:spTree>
    <p:extLst>
      <p:ext uri="{BB962C8B-B14F-4D97-AF65-F5344CB8AC3E}">
        <p14:creationId xmlns:p14="http://schemas.microsoft.com/office/powerpoint/2010/main" val="29468225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800" kern="1200">
        <a:solidFill>
          <a:schemeClr val="tx1"/>
        </a:solidFill>
        <a:latin typeface="Arial" charset="0"/>
        <a:ea typeface="+mn-ea"/>
        <a:cs typeface="+mn-cs"/>
      </a:defRPr>
    </a:lvl1pPr>
    <a:lvl2pPr marL="307513" algn="l" rtl="0" fontAlgn="base">
      <a:spcBef>
        <a:spcPct val="30000"/>
      </a:spcBef>
      <a:spcAft>
        <a:spcPct val="0"/>
      </a:spcAft>
      <a:defRPr sz="800" kern="1200">
        <a:solidFill>
          <a:schemeClr val="tx1"/>
        </a:solidFill>
        <a:latin typeface="Arial" charset="0"/>
        <a:ea typeface="+mn-ea"/>
        <a:cs typeface="+mn-cs"/>
      </a:defRPr>
    </a:lvl2pPr>
    <a:lvl3pPr marL="615025" algn="l" rtl="0" fontAlgn="base">
      <a:spcBef>
        <a:spcPct val="30000"/>
      </a:spcBef>
      <a:spcAft>
        <a:spcPct val="0"/>
      </a:spcAft>
      <a:defRPr sz="800" kern="1200">
        <a:solidFill>
          <a:schemeClr val="tx1"/>
        </a:solidFill>
        <a:latin typeface="Arial" charset="0"/>
        <a:ea typeface="+mn-ea"/>
        <a:cs typeface="+mn-cs"/>
      </a:defRPr>
    </a:lvl3pPr>
    <a:lvl4pPr marL="922538" algn="l" rtl="0" fontAlgn="base">
      <a:spcBef>
        <a:spcPct val="30000"/>
      </a:spcBef>
      <a:spcAft>
        <a:spcPct val="0"/>
      </a:spcAft>
      <a:defRPr sz="800" kern="1200">
        <a:solidFill>
          <a:schemeClr val="tx1"/>
        </a:solidFill>
        <a:latin typeface="Arial" charset="0"/>
        <a:ea typeface="+mn-ea"/>
        <a:cs typeface="+mn-cs"/>
      </a:defRPr>
    </a:lvl4pPr>
    <a:lvl5pPr marL="1230051" algn="l" rtl="0" fontAlgn="base">
      <a:spcBef>
        <a:spcPct val="30000"/>
      </a:spcBef>
      <a:spcAft>
        <a:spcPct val="0"/>
      </a:spcAft>
      <a:defRPr sz="800" kern="1200">
        <a:solidFill>
          <a:schemeClr val="tx1"/>
        </a:solidFill>
        <a:latin typeface="Arial" charset="0"/>
        <a:ea typeface="+mn-ea"/>
        <a:cs typeface="+mn-cs"/>
      </a:defRPr>
    </a:lvl5pPr>
    <a:lvl6pPr marL="1537564" algn="l" defTabSz="615025" rtl="0" eaLnBrk="1" latinLnBrk="0" hangingPunct="1">
      <a:defRPr sz="800" kern="1200">
        <a:solidFill>
          <a:schemeClr val="tx1"/>
        </a:solidFill>
        <a:latin typeface="+mn-lt"/>
        <a:ea typeface="+mn-ea"/>
        <a:cs typeface="+mn-cs"/>
      </a:defRPr>
    </a:lvl6pPr>
    <a:lvl7pPr marL="1845076" algn="l" defTabSz="615025" rtl="0" eaLnBrk="1" latinLnBrk="0" hangingPunct="1">
      <a:defRPr sz="800" kern="1200">
        <a:solidFill>
          <a:schemeClr val="tx1"/>
        </a:solidFill>
        <a:latin typeface="+mn-lt"/>
        <a:ea typeface="+mn-ea"/>
        <a:cs typeface="+mn-cs"/>
      </a:defRPr>
    </a:lvl7pPr>
    <a:lvl8pPr marL="2152589" algn="l" defTabSz="615025" rtl="0" eaLnBrk="1" latinLnBrk="0" hangingPunct="1">
      <a:defRPr sz="800" kern="1200">
        <a:solidFill>
          <a:schemeClr val="tx1"/>
        </a:solidFill>
        <a:latin typeface="+mn-lt"/>
        <a:ea typeface="+mn-ea"/>
        <a:cs typeface="+mn-cs"/>
      </a:defRPr>
    </a:lvl8pPr>
    <a:lvl9pPr marL="2460102" algn="l" defTabSz="615025"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D40FB-8398-4C90-906C-C9755161D6CD}" type="slidenum">
              <a:rPr lang="en-US"/>
              <a:pPr/>
              <a:t>1</a:t>
            </a:fld>
            <a:endParaRPr lang="en-US"/>
          </a:p>
        </p:txBody>
      </p:sp>
      <p:sp>
        <p:nvSpPr>
          <p:cNvPr id="4098" name="Rectangle 2"/>
          <p:cNvSpPr>
            <a:spLocks noGrp="1" noRot="1" noChangeAspect="1" noChangeArrowheads="1" noTextEdit="1"/>
          </p:cNvSpPr>
          <p:nvPr>
            <p:ph type="sldImg"/>
          </p:nvPr>
        </p:nvSpPr>
        <p:spPr>
          <a:xfrm>
            <a:off x="4437063" y="3276600"/>
            <a:ext cx="23233062" cy="16409988"/>
          </a:xfrm>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megaprint.com/" TargetMode="Externa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Picture 4">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38727"/>
          <a:stretch>
            <a:fillRect/>
          </a:stretch>
        </p:blipFill>
        <p:spPr bwMode="auto">
          <a:xfrm>
            <a:off x="24717585" y="21047165"/>
            <a:ext cx="2857366" cy="13820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userDrawn="1"/>
        </p:nvSpPr>
        <p:spPr>
          <a:xfrm>
            <a:off x="27544361" y="20990748"/>
            <a:ext cx="1645458" cy="231380"/>
          </a:xfrm>
          <a:prstGeom prst="rect">
            <a:avLst/>
          </a:prstGeom>
          <a:noFill/>
        </p:spPr>
        <p:txBody>
          <a:bodyPr wrap="none" lIns="61503" tIns="30751" rIns="61503" bIns="30751" rtlCol="0">
            <a:spAutoFit/>
          </a:bodyPr>
          <a:lstStyle/>
          <a:p>
            <a:r>
              <a:rPr lang="en-US" sz="1100" dirty="0" smtClean="0">
                <a:solidFill>
                  <a:schemeClr val="bg1"/>
                </a:solidFill>
              </a:rPr>
              <a:t>www.postersession.com</a:t>
            </a:r>
            <a:endParaRPr lang="en-US" sz="11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952336" rtl="0" fontAlgn="base">
        <a:spcBef>
          <a:spcPct val="0"/>
        </a:spcBef>
        <a:spcAft>
          <a:spcPct val="0"/>
        </a:spcAft>
        <a:defRPr sz="14200">
          <a:solidFill>
            <a:schemeClr val="tx2"/>
          </a:solidFill>
          <a:latin typeface="+mj-lt"/>
          <a:ea typeface="+mj-ea"/>
          <a:cs typeface="+mj-cs"/>
        </a:defRPr>
      </a:lvl1pPr>
      <a:lvl2pPr algn="ctr" defTabSz="2952336" rtl="0" fontAlgn="base">
        <a:spcBef>
          <a:spcPct val="0"/>
        </a:spcBef>
        <a:spcAft>
          <a:spcPct val="0"/>
        </a:spcAft>
        <a:defRPr sz="14200">
          <a:solidFill>
            <a:schemeClr val="tx2"/>
          </a:solidFill>
          <a:latin typeface="Arial" charset="0"/>
        </a:defRPr>
      </a:lvl2pPr>
      <a:lvl3pPr algn="ctr" defTabSz="2952336" rtl="0" fontAlgn="base">
        <a:spcBef>
          <a:spcPct val="0"/>
        </a:spcBef>
        <a:spcAft>
          <a:spcPct val="0"/>
        </a:spcAft>
        <a:defRPr sz="14200">
          <a:solidFill>
            <a:schemeClr val="tx2"/>
          </a:solidFill>
          <a:latin typeface="Arial" charset="0"/>
        </a:defRPr>
      </a:lvl3pPr>
      <a:lvl4pPr algn="ctr" defTabSz="2952336" rtl="0" fontAlgn="base">
        <a:spcBef>
          <a:spcPct val="0"/>
        </a:spcBef>
        <a:spcAft>
          <a:spcPct val="0"/>
        </a:spcAft>
        <a:defRPr sz="14200">
          <a:solidFill>
            <a:schemeClr val="tx2"/>
          </a:solidFill>
          <a:latin typeface="Arial" charset="0"/>
        </a:defRPr>
      </a:lvl4pPr>
      <a:lvl5pPr algn="ctr" defTabSz="2952336" rtl="0" fontAlgn="base">
        <a:spcBef>
          <a:spcPct val="0"/>
        </a:spcBef>
        <a:spcAft>
          <a:spcPct val="0"/>
        </a:spcAft>
        <a:defRPr sz="14200">
          <a:solidFill>
            <a:schemeClr val="tx2"/>
          </a:solidFill>
          <a:latin typeface="Arial" charset="0"/>
        </a:defRPr>
      </a:lvl5pPr>
      <a:lvl6pPr marL="307513" algn="ctr" defTabSz="2952336" rtl="0" fontAlgn="base">
        <a:spcBef>
          <a:spcPct val="0"/>
        </a:spcBef>
        <a:spcAft>
          <a:spcPct val="0"/>
        </a:spcAft>
        <a:defRPr sz="14200">
          <a:solidFill>
            <a:schemeClr val="tx2"/>
          </a:solidFill>
          <a:latin typeface="Arial" charset="0"/>
        </a:defRPr>
      </a:lvl6pPr>
      <a:lvl7pPr marL="615025" algn="ctr" defTabSz="2952336" rtl="0" fontAlgn="base">
        <a:spcBef>
          <a:spcPct val="0"/>
        </a:spcBef>
        <a:spcAft>
          <a:spcPct val="0"/>
        </a:spcAft>
        <a:defRPr sz="14200">
          <a:solidFill>
            <a:schemeClr val="tx2"/>
          </a:solidFill>
          <a:latin typeface="Arial" charset="0"/>
        </a:defRPr>
      </a:lvl7pPr>
      <a:lvl8pPr marL="922538" algn="ctr" defTabSz="2952336" rtl="0" fontAlgn="base">
        <a:spcBef>
          <a:spcPct val="0"/>
        </a:spcBef>
        <a:spcAft>
          <a:spcPct val="0"/>
        </a:spcAft>
        <a:defRPr sz="14200">
          <a:solidFill>
            <a:schemeClr val="tx2"/>
          </a:solidFill>
          <a:latin typeface="Arial" charset="0"/>
        </a:defRPr>
      </a:lvl8pPr>
      <a:lvl9pPr marL="1230051" algn="ctr" defTabSz="2952336" rtl="0" fontAlgn="base">
        <a:spcBef>
          <a:spcPct val="0"/>
        </a:spcBef>
        <a:spcAft>
          <a:spcPct val="0"/>
        </a:spcAft>
        <a:defRPr sz="14200">
          <a:solidFill>
            <a:schemeClr val="tx2"/>
          </a:solidFill>
          <a:latin typeface="Arial" charset="0"/>
        </a:defRPr>
      </a:lvl9pPr>
    </p:titleStyle>
    <p:bodyStyle>
      <a:lvl1pPr marL="1107260" indent="-1107260" algn="l" defTabSz="2952336" rtl="0" fontAlgn="base">
        <a:spcBef>
          <a:spcPct val="20000"/>
        </a:spcBef>
        <a:spcAft>
          <a:spcPct val="0"/>
        </a:spcAft>
        <a:buChar char="•"/>
        <a:defRPr sz="10400">
          <a:solidFill>
            <a:schemeClr val="tx1"/>
          </a:solidFill>
          <a:latin typeface="+mn-lt"/>
          <a:ea typeface="+mn-ea"/>
          <a:cs typeface="+mn-cs"/>
        </a:defRPr>
      </a:lvl1pPr>
      <a:lvl2pPr marL="2398172" indent="-922538" algn="l" defTabSz="2952336" rtl="0" fontAlgn="base">
        <a:spcBef>
          <a:spcPct val="20000"/>
        </a:spcBef>
        <a:spcAft>
          <a:spcPct val="0"/>
        </a:spcAft>
        <a:buChar char="–"/>
        <a:defRPr sz="9000">
          <a:solidFill>
            <a:schemeClr val="tx1"/>
          </a:solidFill>
          <a:latin typeface="+mn-lt"/>
        </a:defRPr>
      </a:lvl2pPr>
      <a:lvl3pPr marL="3690153" indent="-737817" algn="l" defTabSz="2952336" rtl="0" fontAlgn="base">
        <a:spcBef>
          <a:spcPct val="20000"/>
        </a:spcBef>
        <a:spcAft>
          <a:spcPct val="0"/>
        </a:spcAft>
        <a:buChar char="•"/>
        <a:defRPr sz="7700">
          <a:solidFill>
            <a:schemeClr val="tx1"/>
          </a:solidFill>
          <a:latin typeface="+mn-lt"/>
        </a:defRPr>
      </a:lvl3pPr>
      <a:lvl4pPr marL="5165787" indent="-737817" algn="l" defTabSz="2952336" rtl="0" fontAlgn="base">
        <a:spcBef>
          <a:spcPct val="20000"/>
        </a:spcBef>
        <a:spcAft>
          <a:spcPct val="0"/>
        </a:spcAft>
        <a:buChar char="–"/>
        <a:defRPr sz="6500">
          <a:solidFill>
            <a:schemeClr val="tx1"/>
          </a:solidFill>
          <a:latin typeface="+mn-lt"/>
        </a:defRPr>
      </a:lvl4pPr>
      <a:lvl5pPr marL="6642489" indent="-737817" algn="l" defTabSz="2952336" rtl="0" fontAlgn="base">
        <a:spcBef>
          <a:spcPct val="20000"/>
        </a:spcBef>
        <a:spcAft>
          <a:spcPct val="0"/>
        </a:spcAft>
        <a:buChar char="»"/>
        <a:defRPr sz="6500">
          <a:solidFill>
            <a:schemeClr val="tx1"/>
          </a:solidFill>
          <a:latin typeface="+mn-lt"/>
        </a:defRPr>
      </a:lvl5pPr>
      <a:lvl6pPr marL="6950001" indent="-737817" algn="l" defTabSz="2952336" rtl="0" fontAlgn="base">
        <a:spcBef>
          <a:spcPct val="20000"/>
        </a:spcBef>
        <a:spcAft>
          <a:spcPct val="0"/>
        </a:spcAft>
        <a:buChar char="»"/>
        <a:defRPr sz="6500">
          <a:solidFill>
            <a:schemeClr val="tx1"/>
          </a:solidFill>
          <a:latin typeface="+mn-lt"/>
        </a:defRPr>
      </a:lvl6pPr>
      <a:lvl7pPr marL="7257514" indent="-737817" algn="l" defTabSz="2952336" rtl="0" fontAlgn="base">
        <a:spcBef>
          <a:spcPct val="20000"/>
        </a:spcBef>
        <a:spcAft>
          <a:spcPct val="0"/>
        </a:spcAft>
        <a:buChar char="»"/>
        <a:defRPr sz="6500">
          <a:solidFill>
            <a:schemeClr val="tx1"/>
          </a:solidFill>
          <a:latin typeface="+mn-lt"/>
        </a:defRPr>
      </a:lvl7pPr>
      <a:lvl8pPr marL="7565027" indent="-737817" algn="l" defTabSz="2952336" rtl="0" fontAlgn="base">
        <a:spcBef>
          <a:spcPct val="20000"/>
        </a:spcBef>
        <a:spcAft>
          <a:spcPct val="0"/>
        </a:spcAft>
        <a:buChar char="»"/>
        <a:defRPr sz="6500">
          <a:solidFill>
            <a:schemeClr val="tx1"/>
          </a:solidFill>
          <a:latin typeface="+mn-lt"/>
        </a:defRPr>
      </a:lvl8pPr>
      <a:lvl9pPr marL="7872540" indent="-737817" algn="l" defTabSz="2952336" rtl="0" fontAlgn="base">
        <a:spcBef>
          <a:spcPct val="20000"/>
        </a:spcBef>
        <a:spcAft>
          <a:spcPct val="0"/>
        </a:spcAft>
        <a:buChar char="»"/>
        <a:defRPr sz="6500">
          <a:solidFill>
            <a:schemeClr val="tx1"/>
          </a:solidFill>
          <a:latin typeface="+mn-lt"/>
        </a:defRPr>
      </a:lvl9pPr>
    </p:bodyStyle>
    <p:otherStyle>
      <a:defPPr>
        <a:defRPr lang="en-US"/>
      </a:defPPr>
      <a:lvl1pPr marL="0" algn="l" defTabSz="615025" rtl="0" eaLnBrk="1" latinLnBrk="0" hangingPunct="1">
        <a:defRPr sz="1200" kern="1200">
          <a:solidFill>
            <a:schemeClr val="tx1"/>
          </a:solidFill>
          <a:latin typeface="+mn-lt"/>
          <a:ea typeface="+mn-ea"/>
          <a:cs typeface="+mn-cs"/>
        </a:defRPr>
      </a:lvl1pPr>
      <a:lvl2pPr marL="307513" algn="l" defTabSz="615025" rtl="0" eaLnBrk="1" latinLnBrk="0" hangingPunct="1">
        <a:defRPr sz="1200" kern="1200">
          <a:solidFill>
            <a:schemeClr val="tx1"/>
          </a:solidFill>
          <a:latin typeface="+mn-lt"/>
          <a:ea typeface="+mn-ea"/>
          <a:cs typeface="+mn-cs"/>
        </a:defRPr>
      </a:lvl2pPr>
      <a:lvl3pPr marL="615025" algn="l" defTabSz="615025" rtl="0" eaLnBrk="1" latinLnBrk="0" hangingPunct="1">
        <a:defRPr sz="1200" kern="1200">
          <a:solidFill>
            <a:schemeClr val="tx1"/>
          </a:solidFill>
          <a:latin typeface="+mn-lt"/>
          <a:ea typeface="+mn-ea"/>
          <a:cs typeface="+mn-cs"/>
        </a:defRPr>
      </a:lvl3pPr>
      <a:lvl4pPr marL="922538" algn="l" defTabSz="615025" rtl="0" eaLnBrk="1" latinLnBrk="0" hangingPunct="1">
        <a:defRPr sz="1200" kern="1200">
          <a:solidFill>
            <a:schemeClr val="tx1"/>
          </a:solidFill>
          <a:latin typeface="+mn-lt"/>
          <a:ea typeface="+mn-ea"/>
          <a:cs typeface="+mn-cs"/>
        </a:defRPr>
      </a:lvl4pPr>
      <a:lvl5pPr marL="1230051" algn="l" defTabSz="615025" rtl="0" eaLnBrk="1" latinLnBrk="0" hangingPunct="1">
        <a:defRPr sz="1200" kern="1200">
          <a:solidFill>
            <a:schemeClr val="tx1"/>
          </a:solidFill>
          <a:latin typeface="+mn-lt"/>
          <a:ea typeface="+mn-ea"/>
          <a:cs typeface="+mn-cs"/>
        </a:defRPr>
      </a:lvl5pPr>
      <a:lvl6pPr marL="1537564" algn="l" defTabSz="615025" rtl="0" eaLnBrk="1" latinLnBrk="0" hangingPunct="1">
        <a:defRPr sz="1200" kern="1200">
          <a:solidFill>
            <a:schemeClr val="tx1"/>
          </a:solidFill>
          <a:latin typeface="+mn-lt"/>
          <a:ea typeface="+mn-ea"/>
          <a:cs typeface="+mn-cs"/>
        </a:defRPr>
      </a:lvl6pPr>
      <a:lvl7pPr marL="1845076" algn="l" defTabSz="615025" rtl="0" eaLnBrk="1" latinLnBrk="0" hangingPunct="1">
        <a:defRPr sz="1200" kern="1200">
          <a:solidFill>
            <a:schemeClr val="tx1"/>
          </a:solidFill>
          <a:latin typeface="+mn-lt"/>
          <a:ea typeface="+mn-ea"/>
          <a:cs typeface="+mn-cs"/>
        </a:defRPr>
      </a:lvl7pPr>
      <a:lvl8pPr marL="2152589" algn="l" defTabSz="615025" rtl="0" eaLnBrk="1" latinLnBrk="0" hangingPunct="1">
        <a:defRPr sz="1200" kern="1200">
          <a:solidFill>
            <a:schemeClr val="tx1"/>
          </a:solidFill>
          <a:latin typeface="+mn-lt"/>
          <a:ea typeface="+mn-ea"/>
          <a:cs typeface="+mn-cs"/>
        </a:defRPr>
      </a:lvl8pPr>
      <a:lvl9pPr marL="2460102" algn="l" defTabSz="615025"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064"/>
            </a:gs>
            <a:gs pos="50000">
              <a:srgbClr val="EAEAEA"/>
            </a:gs>
            <a:gs pos="100000">
              <a:srgbClr val="003064"/>
            </a:gs>
          </a:gsLst>
          <a:lin ang="5400000" scaled="1"/>
        </a:gradFill>
        <a:effectLst/>
      </p:bgPr>
    </p:bg>
    <p:spTree>
      <p:nvGrpSpPr>
        <p:cNvPr id="1" name=""/>
        <p:cNvGrpSpPr/>
        <p:nvPr/>
      </p:nvGrpSpPr>
      <p:grpSpPr>
        <a:xfrm>
          <a:off x="0" y="0"/>
          <a:ext cx="0" cy="0"/>
          <a:chOff x="0" y="0"/>
          <a:chExt cx="0" cy="0"/>
        </a:xfrm>
      </p:grpSpPr>
      <p:sp>
        <p:nvSpPr>
          <p:cNvPr id="61" name="AutoShape 29"/>
          <p:cNvSpPr>
            <a:spLocks noChangeArrowheads="1"/>
          </p:cNvSpPr>
          <p:nvPr/>
        </p:nvSpPr>
        <p:spPr bwMode="auto">
          <a:xfrm>
            <a:off x="7832841" y="15524357"/>
            <a:ext cx="14590354" cy="5637436"/>
          </a:xfrm>
          <a:prstGeom prst="roundRect">
            <a:avLst>
              <a:gd name="adj" fmla="val 7000"/>
            </a:avLst>
          </a:prstGeom>
          <a:ln>
            <a:headEnd/>
            <a:tailEnd/>
          </a:ln>
        </p:spPr>
        <p:style>
          <a:lnRef idx="2">
            <a:schemeClr val="accent2"/>
          </a:lnRef>
          <a:fillRef idx="1">
            <a:schemeClr val="lt1"/>
          </a:fillRef>
          <a:effectRef idx="0">
            <a:schemeClr val="accent2"/>
          </a:effectRef>
          <a:fontRef idx="minor">
            <a:schemeClr val="dk1"/>
          </a:fontRef>
        </p:style>
        <p:txBody>
          <a:bodyPr wrap="none" lIns="61503" tIns="30751" rIns="61503" bIns="30751" anchor="ctr"/>
          <a:lstStyle/>
          <a:p>
            <a:endParaRPr lang="en-US" dirty="0">
              <a:solidFill>
                <a:schemeClr val="tx1"/>
              </a:solidFill>
            </a:endParaRPr>
          </a:p>
        </p:txBody>
      </p:sp>
      <p:sp>
        <p:nvSpPr>
          <p:cNvPr id="20" name="AutoShape 30"/>
          <p:cNvSpPr>
            <a:spLocks noChangeArrowheads="1"/>
          </p:cNvSpPr>
          <p:nvPr/>
        </p:nvSpPr>
        <p:spPr bwMode="auto">
          <a:xfrm>
            <a:off x="359314" y="3958290"/>
            <a:ext cx="7149439" cy="16936375"/>
          </a:xfrm>
          <a:prstGeom prst="roundRect">
            <a:avLst>
              <a:gd name="adj" fmla="val 7000"/>
            </a:avLst>
          </a:prstGeom>
          <a:solidFill>
            <a:schemeClr val="bg1"/>
          </a:solidFill>
          <a:ln w="9525">
            <a:solidFill>
              <a:schemeClr val="tx1"/>
            </a:solidFill>
            <a:round/>
            <a:headEnd/>
            <a:tailEnd/>
          </a:ln>
          <a:effectLst/>
        </p:spPr>
        <p:txBody>
          <a:bodyPr wrap="square" lIns="61503" tIns="30751" rIns="61503" bIns="30751" anchor="t" anchorCtr="0"/>
          <a:lstStyle/>
          <a:p>
            <a:pPr algn="just" rtl="1"/>
            <a:endParaRPr lang="ar-SY" sz="3000" dirty="0"/>
          </a:p>
          <a:p>
            <a:pPr algn="just" rtl="1"/>
            <a:endParaRPr lang="ar-SY" sz="2400" dirty="0"/>
          </a:p>
          <a:p>
            <a:pPr algn="just" rtl="1"/>
            <a:r>
              <a:rPr lang="ar-SY" sz="2400" dirty="0"/>
              <a:t>- تحتاج </a:t>
            </a:r>
            <a:r>
              <a:rPr lang="ar-SY" sz="2400" dirty="0"/>
              <a:t>شبكات الطي العصبونية لتدريبها؛ إلى عدد أكبر من الصور، وضبط أدق لمعاملاتها.</a:t>
            </a:r>
            <a:endParaRPr lang="en-US" sz="2400" dirty="0"/>
          </a:p>
          <a:p>
            <a:pPr lvl="0" algn="just" rtl="1"/>
            <a:r>
              <a:rPr lang="ar-SY" sz="2400" dirty="0"/>
              <a:t>- حجم </a:t>
            </a:r>
            <a:r>
              <a:rPr lang="ar-SY" sz="2400" dirty="0"/>
              <a:t>قاعدة البيانات الكبير قد لا يؤدي بالضرورة إلى زيادة الدقة، لكنه من الممكن أن يحسّن أداء الشبكة.</a:t>
            </a:r>
            <a:endParaRPr lang="en-US" sz="2400" dirty="0"/>
          </a:p>
          <a:p>
            <a:pPr lvl="0" algn="just" rtl="1"/>
            <a:r>
              <a:rPr lang="ar-SY" sz="2400" dirty="0"/>
              <a:t>- كلما </a:t>
            </a:r>
            <a:r>
              <a:rPr lang="ar-SY" sz="2400" dirty="0"/>
              <a:t>كانت جودة الصور أعلى؛ مُيّزت السمات بشكل أفضل.</a:t>
            </a:r>
            <a:endParaRPr lang="en-US" sz="2400" dirty="0"/>
          </a:p>
          <a:p>
            <a:pPr lvl="0" algn="just" rtl="1"/>
            <a:r>
              <a:rPr lang="ar-SY" sz="2400" dirty="0"/>
              <a:t>الاختلاف في عدد الصور في قواعد البيانات أدى إلى الحصول على نسب متفاوتة في تمييز الأصناف.</a:t>
            </a:r>
            <a:endParaRPr lang="en-US" sz="2400" dirty="0"/>
          </a:p>
          <a:p>
            <a:pPr lvl="0" algn="just" rtl="1"/>
            <a:r>
              <a:rPr lang="ar-SY" sz="2400" dirty="0"/>
              <a:t>- حقق </a:t>
            </a:r>
            <a:r>
              <a:rPr lang="ar-SY" sz="2400" dirty="0"/>
              <a:t>النموذج </a:t>
            </a:r>
            <a:r>
              <a:rPr lang="en-US" sz="2400" dirty="0"/>
              <a:t>MobileNet-v2</a:t>
            </a:r>
            <a:r>
              <a:rPr lang="ar-SY" sz="2400" dirty="0"/>
              <a:t> أفضل نتيجة من حيث دقة التصنيف والحساسية ودقة التنبؤ الإيجابي؛ مقارنة بنماذج شبكات الطي العصبونية التي استُعملت.</a:t>
            </a:r>
            <a:endParaRPr lang="en-US" sz="2400" dirty="0"/>
          </a:p>
          <a:p>
            <a:pPr algn="just" rtl="1"/>
            <a:r>
              <a:rPr lang="ar-SY" sz="3200" dirty="0"/>
              <a:t> </a:t>
            </a:r>
            <a:endParaRPr lang="ar-SY" sz="3200" dirty="0"/>
          </a:p>
          <a:p>
            <a:pPr algn="just" rtl="1"/>
            <a:endParaRPr lang="ar-SY" sz="3200" dirty="0"/>
          </a:p>
          <a:p>
            <a:pPr lvl="0" algn="just" rtl="1"/>
            <a:r>
              <a:rPr lang="ar-SY" sz="2700" dirty="0"/>
              <a:t>- </a:t>
            </a:r>
            <a:r>
              <a:rPr lang="ar-SY" sz="2400" dirty="0"/>
              <a:t>تأمين </a:t>
            </a:r>
            <a:r>
              <a:rPr lang="ar-SY" sz="2400" dirty="0"/>
              <a:t>قاعدة بيانات كبيرة الحجم، تضم مجموعة متنوعة من صور قاع العين التي تعود لأعراق مختلفة؛ وذلك ليكون النموذج قادراً على تصنيف </a:t>
            </a:r>
            <a:r>
              <a:rPr lang="en-US" sz="2400" dirty="0"/>
              <a:t>(DR)</a:t>
            </a:r>
            <a:r>
              <a:rPr lang="ar-SY" sz="2400" dirty="0"/>
              <a:t> من مجموعات مختلفة من البيانات.</a:t>
            </a:r>
            <a:endParaRPr lang="en-US" sz="2400" dirty="0"/>
          </a:p>
          <a:p>
            <a:pPr lvl="0" algn="just" rtl="1"/>
            <a:r>
              <a:rPr lang="ar-SY" sz="2400" dirty="0"/>
              <a:t>- استعمال </a:t>
            </a:r>
            <a:r>
              <a:rPr lang="ar-SY" sz="2400" dirty="0"/>
              <a:t>قاعدة بيانات تضم مزيج من الصور الجيدة ورديئة الجودة؛ لمحاكاة واقع التصوير الذي يقوم به المختص في أثناء عملية تصوير قاع العين، وتدريب النموذج عليها.</a:t>
            </a:r>
            <a:endParaRPr lang="en-US" sz="2400" dirty="0"/>
          </a:p>
          <a:p>
            <a:pPr lvl="0" algn="just" rtl="1"/>
            <a:r>
              <a:rPr lang="ar-SY" sz="2400" dirty="0"/>
              <a:t>- من </a:t>
            </a:r>
            <a:r>
              <a:rPr lang="ar-SY" sz="2400" dirty="0"/>
              <a:t>الممكن دمج أكثر من نوع من الشبكات العصبونية العميقة للحصول على أداء أفضل.</a:t>
            </a:r>
            <a:endParaRPr lang="en-US" sz="2400" dirty="0"/>
          </a:p>
          <a:p>
            <a:pPr lvl="0" algn="just" rtl="1"/>
            <a:r>
              <a:rPr lang="ar-SY" sz="2400" dirty="0"/>
              <a:t>- تطبيق تقانة </a:t>
            </a:r>
            <a:r>
              <a:rPr lang="en-US" sz="2400" dirty="0"/>
              <a:t>Grid search Cross Validation </a:t>
            </a:r>
            <a:r>
              <a:rPr lang="ar-SY" sz="2400" dirty="0"/>
              <a:t>؛ بهدف تحديد البارامترات التي تحسِّن من أداء النموذج (تساعد على الحصول على أفضل نتيجة لمعيار القياس المحدد).</a:t>
            </a:r>
          </a:p>
          <a:p>
            <a:pPr lvl="0" algn="just" rtl="1"/>
            <a:r>
              <a:rPr lang="ar-SY" sz="2400" dirty="0"/>
              <a:t>- استعمال النموذج لبناء تطبيق ويب يسهل للطبيب التعامل معه في أثناء عملية التشخيص.</a:t>
            </a:r>
          </a:p>
          <a:p>
            <a:pPr marL="384391" indent="-384391" algn="just" rtl="1">
              <a:buFontTx/>
              <a:buChar char="-"/>
            </a:pPr>
            <a:r>
              <a:rPr lang="ar-SY" sz="2400" dirty="0"/>
              <a:t>تطوير النموذج بحيث يستعمل لكشف الأغراض </a:t>
            </a:r>
            <a:r>
              <a:rPr lang="en-US" sz="2400" dirty="0"/>
              <a:t>(Object Detection)</a:t>
            </a:r>
            <a:r>
              <a:rPr lang="ar-SY" sz="2400" dirty="0"/>
              <a:t> لتحديد الآفات المرضية الموجودة ضمن صور قاع العين كلاً على حدة؛ فضلاً عن عملية التصنيف.</a:t>
            </a:r>
          </a:p>
          <a:p>
            <a:pPr marL="384391" indent="-384391" algn="just" rtl="1">
              <a:buFontTx/>
              <a:buChar char="-"/>
            </a:pPr>
            <a:endParaRPr lang="ar-SY" sz="2400" dirty="0"/>
          </a:p>
          <a:p>
            <a:pPr lvl="0" algn="just" rtl="1"/>
            <a:endParaRPr lang="ar-SY" sz="2400" dirty="0"/>
          </a:p>
          <a:p>
            <a:pPr algn="l">
              <a:lnSpc>
                <a:spcPct val="115000"/>
              </a:lnSpc>
              <a:spcAft>
                <a:spcPts val="538"/>
              </a:spcAft>
            </a:pPr>
            <a:r>
              <a:rPr lang="en-US" sz="1300" dirty="0">
                <a:latin typeface="Simplified Arabic" panose="02020603050405020304" pitchFamily="18" charset="-78"/>
                <a:ea typeface="Calibri" panose="020F0502020204030204" pitchFamily="34" charset="0"/>
              </a:rPr>
              <a:t>[1] </a:t>
            </a:r>
            <a:r>
              <a:rPr lang="en-US" sz="1300" dirty="0">
                <a:latin typeface="Times New Roman" panose="02020603050405020304" pitchFamily="18" charset="0"/>
                <a:ea typeface="Calibri" panose="020F0502020204030204" pitchFamily="34" charset="0"/>
              </a:rPr>
              <a:t>Maher, R., </a:t>
            </a:r>
            <a:r>
              <a:rPr lang="en-US" sz="1300" dirty="0" err="1">
                <a:latin typeface="Times New Roman" panose="02020603050405020304" pitchFamily="18" charset="0"/>
                <a:ea typeface="Calibri" panose="020F0502020204030204" pitchFamily="34" charset="0"/>
              </a:rPr>
              <a:t>Kayte</a:t>
            </a:r>
            <a:r>
              <a:rPr lang="en-US" sz="1300" dirty="0">
                <a:latin typeface="Times New Roman" panose="02020603050405020304" pitchFamily="18" charset="0"/>
                <a:ea typeface="Calibri" panose="020F0502020204030204" pitchFamily="34" charset="0"/>
              </a:rPr>
              <a:t>, S., </a:t>
            </a:r>
            <a:r>
              <a:rPr lang="en-US" sz="1300" dirty="0" err="1">
                <a:latin typeface="Times New Roman" panose="02020603050405020304" pitchFamily="18" charset="0"/>
                <a:ea typeface="Calibri" panose="020F0502020204030204" pitchFamily="34" charset="0"/>
              </a:rPr>
              <a:t>Bhable</a:t>
            </a:r>
            <a:r>
              <a:rPr lang="en-US" sz="1300" dirty="0">
                <a:latin typeface="Times New Roman" panose="02020603050405020304" pitchFamily="18" charset="0"/>
                <a:ea typeface="Calibri" panose="020F0502020204030204" pitchFamily="34" charset="0"/>
              </a:rPr>
              <a:t>, S., &amp; </a:t>
            </a:r>
            <a:r>
              <a:rPr lang="en-US" sz="1300" dirty="0" err="1">
                <a:latin typeface="Times New Roman" panose="02020603050405020304" pitchFamily="18" charset="0"/>
                <a:ea typeface="Calibri" panose="020F0502020204030204" pitchFamily="34" charset="0"/>
              </a:rPr>
              <a:t>Kayte</a:t>
            </a:r>
            <a:r>
              <a:rPr lang="en-US" sz="1300" dirty="0">
                <a:latin typeface="Times New Roman" panose="02020603050405020304" pitchFamily="18" charset="0"/>
                <a:ea typeface="Calibri" panose="020F0502020204030204" pitchFamily="34" charset="0"/>
              </a:rPr>
              <a:t>, J. (2015). Automated Detection of Diabetic Retinopathy in Fundus Images</a:t>
            </a:r>
            <a:r>
              <a:rPr lang="en-US" sz="1300" dirty="0">
                <a:latin typeface="Times New Roman" panose="02020603050405020304" pitchFamily="18" charset="0"/>
                <a:ea typeface="Calibri" panose="020F0502020204030204" pitchFamily="34" charset="0"/>
              </a:rPr>
              <a:t>.</a:t>
            </a:r>
            <a:endParaRPr lang="ar-SY" sz="1300" dirty="0">
              <a:latin typeface="Times New Roman" panose="02020603050405020304" pitchFamily="18" charset="0"/>
              <a:ea typeface="Calibri" panose="020F0502020204030204" pitchFamily="34" charset="0"/>
            </a:endParaRPr>
          </a:p>
          <a:p>
            <a:pPr algn="l">
              <a:lnSpc>
                <a:spcPct val="115000"/>
              </a:lnSpc>
              <a:spcAft>
                <a:spcPts val="538"/>
              </a:spcAft>
            </a:pPr>
            <a:r>
              <a:rPr lang="en-US" sz="1300" dirty="0">
                <a:latin typeface="Simplified Arabic" panose="02020603050405020304" pitchFamily="18" charset="-78"/>
                <a:ea typeface="Calibri" panose="020F0502020204030204" pitchFamily="34" charset="0"/>
              </a:rPr>
              <a:t>[</a:t>
            </a:r>
            <a:r>
              <a:rPr lang="ar-SY" sz="1300" dirty="0">
                <a:latin typeface="Simplified Arabic" panose="02020603050405020304" pitchFamily="18" charset="-78"/>
                <a:ea typeface="Calibri" panose="020F0502020204030204" pitchFamily="34" charset="0"/>
              </a:rPr>
              <a:t>2</a:t>
            </a:r>
            <a:r>
              <a:rPr lang="en-US" sz="1300" dirty="0">
                <a:latin typeface="Simplified Arabic" panose="02020603050405020304" pitchFamily="18" charset="-78"/>
                <a:ea typeface="Calibri" panose="020F0502020204030204" pitchFamily="34" charset="0"/>
              </a:rPr>
              <a:t>] </a:t>
            </a:r>
            <a:r>
              <a:rPr lang="en-US" sz="1300" dirty="0" err="1">
                <a:latin typeface="Times New Roman" panose="02020603050405020304" pitchFamily="18" charset="0"/>
                <a:ea typeface="Calibri" panose="020F0502020204030204" pitchFamily="34" charset="0"/>
              </a:rPr>
              <a:t>Meriaudeau</a:t>
            </a:r>
            <a:r>
              <a:rPr lang="en-US" sz="1300" dirty="0">
                <a:latin typeface="Times New Roman" panose="02020603050405020304" pitchFamily="18" charset="0"/>
                <a:ea typeface="Calibri" panose="020F0502020204030204" pitchFamily="34" charset="0"/>
              </a:rPr>
              <a:t>, F., </a:t>
            </a:r>
            <a:r>
              <a:rPr lang="en-US" sz="1300" dirty="0" err="1">
                <a:latin typeface="Times New Roman" panose="02020603050405020304" pitchFamily="18" charset="0"/>
                <a:ea typeface="Calibri" panose="020F0502020204030204" pitchFamily="34" charset="0"/>
              </a:rPr>
              <a:t>Sidibé</a:t>
            </a:r>
            <a:r>
              <a:rPr lang="en-US" sz="1300" dirty="0">
                <a:latin typeface="Times New Roman" panose="02020603050405020304" pitchFamily="18" charset="0"/>
                <a:ea typeface="Calibri" panose="020F0502020204030204" pitchFamily="34" charset="0"/>
              </a:rPr>
              <a:t>, D., Adal, K., Ali, S., </a:t>
            </a:r>
            <a:r>
              <a:rPr lang="en-US" sz="1300" dirty="0" err="1">
                <a:latin typeface="Times New Roman" panose="02020603050405020304" pitchFamily="18" charset="0"/>
                <a:ea typeface="Calibri" panose="020F0502020204030204" pitchFamily="34" charset="0"/>
              </a:rPr>
              <a:t>Giancardo</a:t>
            </a:r>
            <a:r>
              <a:rPr lang="en-US" sz="1300" dirty="0">
                <a:latin typeface="Times New Roman" panose="02020603050405020304" pitchFamily="18" charset="0"/>
                <a:ea typeface="Calibri" panose="020F0502020204030204" pitchFamily="34" charset="0"/>
              </a:rPr>
              <a:t>, L., </a:t>
            </a:r>
            <a:r>
              <a:rPr lang="en-US" sz="1300" dirty="0" err="1">
                <a:latin typeface="Times New Roman" panose="02020603050405020304" pitchFamily="18" charset="0"/>
                <a:ea typeface="Calibri" panose="020F0502020204030204" pitchFamily="34" charset="0"/>
              </a:rPr>
              <a:t>Karnowski</a:t>
            </a:r>
            <a:r>
              <a:rPr lang="en-US" sz="1300" dirty="0">
                <a:latin typeface="Times New Roman" panose="02020603050405020304" pitchFamily="18" charset="0"/>
                <a:ea typeface="Calibri" panose="020F0502020204030204" pitchFamily="34" charset="0"/>
              </a:rPr>
              <a:t>, T. P., &amp; </a:t>
            </a:r>
            <a:r>
              <a:rPr lang="en-US" sz="1300" dirty="0" err="1">
                <a:latin typeface="Times New Roman" panose="02020603050405020304" pitchFamily="18" charset="0"/>
                <a:ea typeface="Calibri" panose="020F0502020204030204" pitchFamily="34" charset="0"/>
              </a:rPr>
              <a:t>Chaum</a:t>
            </a:r>
            <a:r>
              <a:rPr lang="en-US" sz="1300" dirty="0">
                <a:latin typeface="Times New Roman" panose="02020603050405020304" pitchFamily="18" charset="0"/>
                <a:ea typeface="Calibri" panose="020F0502020204030204" pitchFamily="34" charset="0"/>
              </a:rPr>
              <a:t>, E. (2013, May). Computer aided design for diabetic retinopathy. In QCAV2013, 11th International Conference on Quality Control by Artificial Vision (pp. 241-247</a:t>
            </a:r>
            <a:r>
              <a:rPr lang="en-US" sz="1300" dirty="0">
                <a:latin typeface="Times New Roman" panose="02020603050405020304" pitchFamily="18" charset="0"/>
                <a:ea typeface="Calibri" panose="020F0502020204030204" pitchFamily="34" charset="0"/>
              </a:rPr>
              <a:t>).</a:t>
            </a:r>
            <a:endParaRPr lang="ar-SY" sz="1300" dirty="0">
              <a:latin typeface="Times New Roman" panose="02020603050405020304" pitchFamily="18" charset="0"/>
              <a:ea typeface="Calibri" panose="020F0502020204030204" pitchFamily="34" charset="0"/>
            </a:endParaRPr>
          </a:p>
          <a:p>
            <a:pPr algn="l">
              <a:lnSpc>
                <a:spcPct val="115000"/>
              </a:lnSpc>
              <a:spcAft>
                <a:spcPts val="538"/>
              </a:spcAft>
            </a:pPr>
            <a:r>
              <a:rPr lang="en-US" sz="1300" dirty="0">
                <a:latin typeface="Times New Roman" panose="02020603050405020304" pitchFamily="18" charset="0"/>
                <a:ea typeface="Calibri" panose="020F0502020204030204" pitchFamily="34" charset="0"/>
              </a:rPr>
              <a:t>[</a:t>
            </a:r>
            <a:r>
              <a:rPr lang="ar-SY" sz="1300" dirty="0">
                <a:latin typeface="Times New Roman" panose="02020603050405020304" pitchFamily="18" charset="0"/>
                <a:ea typeface="Calibri" panose="020F0502020204030204" pitchFamily="34" charset="0"/>
              </a:rPr>
              <a:t>3</a:t>
            </a:r>
            <a:r>
              <a:rPr lang="en-US" sz="1300" dirty="0">
                <a:latin typeface="Times New Roman" panose="02020603050405020304" pitchFamily="18" charset="0"/>
                <a:ea typeface="Calibri" panose="020F0502020204030204" pitchFamily="34" charset="0"/>
              </a:rPr>
              <a:t>] Pratt, H., </a:t>
            </a:r>
            <a:r>
              <a:rPr lang="en-US" sz="1300" dirty="0" err="1">
                <a:latin typeface="Times New Roman" panose="02020603050405020304" pitchFamily="18" charset="0"/>
                <a:ea typeface="Calibri" panose="020F0502020204030204" pitchFamily="34" charset="0"/>
              </a:rPr>
              <a:t>Coenen</a:t>
            </a:r>
            <a:r>
              <a:rPr lang="en-US" sz="1300" dirty="0">
                <a:latin typeface="Times New Roman" panose="02020603050405020304" pitchFamily="18" charset="0"/>
                <a:ea typeface="Calibri" panose="020F0502020204030204" pitchFamily="34" charset="0"/>
              </a:rPr>
              <a:t>, F., Broadbent, D. M., Harding, S. P., &amp; Zheng, Y. (2016). Convolutional neural networks for diabetic retinopathy. Procedia computer science, 90, 200-205</a:t>
            </a:r>
            <a:r>
              <a:rPr lang="en-US" sz="1300" dirty="0">
                <a:latin typeface="Times New Roman" panose="02020603050405020304" pitchFamily="18" charset="0"/>
                <a:ea typeface="Calibri" panose="020F0502020204030204" pitchFamily="34" charset="0"/>
              </a:rPr>
              <a:t>.</a:t>
            </a:r>
            <a:endParaRPr lang="ar-SY" sz="1300" dirty="0">
              <a:solidFill>
                <a:srgbClr val="222222"/>
              </a:solidFill>
              <a:latin typeface="Times New Roman" panose="02020603050405020304" pitchFamily="18" charset="0"/>
              <a:ea typeface="Calibri" panose="020F0502020204030204" pitchFamily="34" charset="0"/>
            </a:endParaRPr>
          </a:p>
          <a:p>
            <a:pPr algn="l">
              <a:lnSpc>
                <a:spcPct val="115000"/>
              </a:lnSpc>
              <a:spcAft>
                <a:spcPts val="538"/>
              </a:spcAft>
            </a:pPr>
            <a:r>
              <a:rPr lang="en-US" sz="1300" dirty="0">
                <a:solidFill>
                  <a:srgbClr val="222222"/>
                </a:solidFill>
                <a:latin typeface="Times New Roman" panose="02020603050405020304" pitchFamily="18" charset="0"/>
                <a:ea typeface="Calibri" panose="020F0502020204030204" pitchFamily="34" charset="0"/>
              </a:rPr>
              <a:t>[</a:t>
            </a:r>
            <a:r>
              <a:rPr lang="ar-SY" sz="1300" dirty="0">
                <a:solidFill>
                  <a:srgbClr val="222222"/>
                </a:solidFill>
                <a:latin typeface="Times New Roman" panose="02020603050405020304" pitchFamily="18" charset="0"/>
                <a:ea typeface="Calibri" panose="020F0502020204030204" pitchFamily="34" charset="0"/>
              </a:rPr>
              <a:t>4</a:t>
            </a:r>
            <a:r>
              <a:rPr lang="en-US" sz="1300" dirty="0">
                <a:solidFill>
                  <a:srgbClr val="222222"/>
                </a:solidFill>
                <a:latin typeface="Times New Roman" panose="02020603050405020304" pitchFamily="18" charset="0"/>
                <a:ea typeface="Calibri" panose="020F0502020204030204" pitchFamily="34" charset="0"/>
              </a:rPr>
              <a:t>]</a:t>
            </a:r>
            <a:r>
              <a:rPr lang="en-US" sz="1300" dirty="0">
                <a:latin typeface="Times New Roman" panose="02020603050405020304" pitchFamily="18" charset="0"/>
                <a:ea typeface="Calibri" panose="020F0502020204030204" pitchFamily="34" charset="0"/>
              </a:rPr>
              <a:t> </a:t>
            </a:r>
            <a:r>
              <a:rPr lang="en-US" sz="1300" dirty="0" err="1">
                <a:latin typeface="Times New Roman" panose="02020603050405020304" pitchFamily="18" charset="0"/>
                <a:ea typeface="Calibri" panose="020F0502020204030204" pitchFamily="34" charset="0"/>
              </a:rPr>
              <a:t>Kassani</a:t>
            </a:r>
            <a:r>
              <a:rPr lang="en-US" sz="1300" dirty="0">
                <a:latin typeface="Times New Roman" panose="02020603050405020304" pitchFamily="18" charset="0"/>
                <a:ea typeface="Calibri" panose="020F0502020204030204" pitchFamily="34" charset="0"/>
              </a:rPr>
              <a:t>, S. H., </a:t>
            </a:r>
            <a:r>
              <a:rPr lang="en-US" sz="1300" dirty="0" err="1">
                <a:latin typeface="Times New Roman" panose="02020603050405020304" pitchFamily="18" charset="0"/>
                <a:ea typeface="Calibri" panose="020F0502020204030204" pitchFamily="34" charset="0"/>
              </a:rPr>
              <a:t>Kassani</a:t>
            </a:r>
            <a:r>
              <a:rPr lang="en-US" sz="1300" dirty="0">
                <a:latin typeface="Times New Roman" panose="02020603050405020304" pitchFamily="18" charset="0"/>
                <a:ea typeface="Calibri" panose="020F0502020204030204" pitchFamily="34" charset="0"/>
              </a:rPr>
              <a:t>, P. H., </a:t>
            </a:r>
            <a:r>
              <a:rPr lang="en-US" sz="1300" dirty="0" err="1">
                <a:latin typeface="Times New Roman" panose="02020603050405020304" pitchFamily="18" charset="0"/>
                <a:ea typeface="Calibri" panose="020F0502020204030204" pitchFamily="34" charset="0"/>
              </a:rPr>
              <a:t>Khazaeinezhad</a:t>
            </a:r>
            <a:r>
              <a:rPr lang="en-US" sz="1300" dirty="0">
                <a:latin typeface="Times New Roman" panose="02020603050405020304" pitchFamily="18" charset="0"/>
                <a:ea typeface="Calibri" panose="020F0502020204030204" pitchFamily="34" charset="0"/>
              </a:rPr>
              <a:t>, R., </a:t>
            </a:r>
            <a:r>
              <a:rPr lang="en-US" sz="1300" dirty="0" err="1">
                <a:latin typeface="Times New Roman" panose="02020603050405020304" pitchFamily="18" charset="0"/>
                <a:ea typeface="Calibri" panose="020F0502020204030204" pitchFamily="34" charset="0"/>
              </a:rPr>
              <a:t>Wesolowski</a:t>
            </a:r>
            <a:r>
              <a:rPr lang="en-US" sz="1300" dirty="0">
                <a:latin typeface="Times New Roman" panose="02020603050405020304" pitchFamily="18" charset="0"/>
                <a:ea typeface="Calibri" panose="020F0502020204030204" pitchFamily="34" charset="0"/>
              </a:rPr>
              <a:t>, M. J., Schneider, K. A., &amp; Deters, R. (2019, December). Diabetic retinopathy classification using a modified </a:t>
            </a:r>
            <a:r>
              <a:rPr lang="en-US" sz="1300" dirty="0" err="1">
                <a:latin typeface="Times New Roman" panose="02020603050405020304" pitchFamily="18" charset="0"/>
                <a:ea typeface="Calibri" panose="020F0502020204030204" pitchFamily="34" charset="0"/>
              </a:rPr>
              <a:t>xception</a:t>
            </a:r>
            <a:r>
              <a:rPr lang="en-US" sz="1300" dirty="0">
                <a:latin typeface="Times New Roman" panose="02020603050405020304" pitchFamily="18" charset="0"/>
                <a:ea typeface="Calibri" panose="020F0502020204030204" pitchFamily="34" charset="0"/>
              </a:rPr>
              <a:t> architecture. In 2019 IEEE international symposium on signal processing and information technology (ISSPIT) (pp. 1-6). IEEE.</a:t>
            </a:r>
            <a:r>
              <a:rPr lang="ar-SA" sz="1300" dirty="0">
                <a:latin typeface="Times New Roman" panose="02020603050405020304" pitchFamily="18" charset="0"/>
                <a:ea typeface="Calibri" panose="020F0502020204030204" pitchFamily="34" charset="0"/>
              </a:rPr>
              <a:t>‏</a:t>
            </a:r>
            <a:endParaRPr lang="ar-SY" sz="1300" dirty="0">
              <a:latin typeface="Times New Roman" panose="02020603050405020304" pitchFamily="18" charset="0"/>
              <a:ea typeface="Calibri" panose="020F0502020204030204" pitchFamily="34" charset="0"/>
            </a:endParaRPr>
          </a:p>
          <a:p>
            <a:pPr algn="l">
              <a:lnSpc>
                <a:spcPct val="115000"/>
              </a:lnSpc>
              <a:spcAft>
                <a:spcPts val="538"/>
              </a:spcAft>
            </a:pPr>
            <a:r>
              <a:rPr lang="en-US" sz="1300" dirty="0">
                <a:latin typeface="Times New Roman" panose="02020603050405020304" pitchFamily="18" charset="0"/>
                <a:ea typeface="Calibri" panose="020F0502020204030204" pitchFamily="34" charset="0"/>
              </a:rPr>
              <a:t> [</a:t>
            </a:r>
            <a:r>
              <a:rPr lang="ar-SY" sz="1300" dirty="0">
                <a:latin typeface="Times New Roman" panose="02020603050405020304" pitchFamily="18" charset="0"/>
                <a:ea typeface="Calibri" panose="020F0502020204030204" pitchFamily="34" charset="0"/>
              </a:rPr>
              <a:t>5</a:t>
            </a:r>
            <a:r>
              <a:rPr lang="en-US" sz="1300" dirty="0">
                <a:latin typeface="Times New Roman" panose="02020603050405020304" pitchFamily="18" charset="0"/>
                <a:ea typeface="Calibri" panose="020F0502020204030204" pitchFamily="34" charset="0"/>
              </a:rPr>
              <a:t>] </a:t>
            </a:r>
            <a:r>
              <a:rPr lang="ar-SA" sz="1300" dirty="0">
                <a:latin typeface="Times New Roman" panose="02020603050405020304" pitchFamily="18" charset="0"/>
                <a:ea typeface="Calibri" panose="020F0502020204030204" pitchFamily="34" charset="0"/>
              </a:rPr>
              <a:t>‏</a:t>
            </a:r>
            <a:r>
              <a:rPr lang="en-US" sz="1300" dirty="0">
                <a:latin typeface="Times New Roman" panose="02020603050405020304" pitchFamily="18" charset="0"/>
                <a:ea typeface="Calibri" panose="020F0502020204030204" pitchFamily="34" charset="0"/>
              </a:rPr>
              <a:t>Patel, S. (2020). Diabetic retinopathy detection and classification using pre-trained convolutional neural networks. </a:t>
            </a:r>
            <a:r>
              <a:rPr lang="en-US" sz="1300" dirty="0" err="1">
                <a:latin typeface="Times New Roman" panose="02020603050405020304" pitchFamily="18" charset="0"/>
                <a:ea typeface="Calibri" panose="020F0502020204030204" pitchFamily="34" charset="0"/>
              </a:rPr>
              <a:t>Researchtrend</a:t>
            </a:r>
            <a:r>
              <a:rPr lang="en-US" sz="1300" dirty="0">
                <a:latin typeface="Times New Roman" panose="02020603050405020304" pitchFamily="18" charset="0"/>
                <a:ea typeface="Calibri" panose="020F0502020204030204" pitchFamily="34" charset="0"/>
              </a:rPr>
              <a:t>. net.[Online]. Available: https://www. </a:t>
            </a:r>
            <a:r>
              <a:rPr lang="en-US" sz="1300" dirty="0" err="1">
                <a:latin typeface="Times New Roman" panose="02020603050405020304" pitchFamily="18" charset="0"/>
                <a:ea typeface="Calibri" panose="020F0502020204030204" pitchFamily="34" charset="0"/>
              </a:rPr>
              <a:t>researchtrend</a:t>
            </a:r>
            <a:r>
              <a:rPr lang="en-US" sz="1300" dirty="0">
                <a:latin typeface="Times New Roman" panose="02020603050405020304" pitchFamily="18" charset="0"/>
                <a:ea typeface="Calibri" panose="020F0502020204030204" pitchFamily="34" charset="0"/>
              </a:rPr>
              <a:t>. net/</a:t>
            </a:r>
            <a:r>
              <a:rPr lang="en-US" sz="1300" dirty="0" err="1">
                <a:latin typeface="Times New Roman" panose="02020603050405020304" pitchFamily="18" charset="0"/>
                <a:ea typeface="Calibri" panose="020F0502020204030204" pitchFamily="34" charset="0"/>
              </a:rPr>
              <a:t>ijet</a:t>
            </a:r>
            <a:r>
              <a:rPr lang="en-US" sz="1300" dirty="0">
                <a:latin typeface="Times New Roman" panose="02020603050405020304" pitchFamily="18" charset="0"/>
                <a:ea typeface="Calibri" panose="020F0502020204030204" pitchFamily="34" charset="0"/>
              </a:rPr>
              <a:t>/pdf/Diabetic% 20Retinopathy% 20Detection% 20an d% 20Classification% 20using% 20Pre-trained% 20Convolutional% 20Neural% 20Networks% 20Sanskruti% 20Patel. pdf.[Accessed: 23-Mar-2021].‏</a:t>
            </a:r>
            <a:r>
              <a:rPr lang="ar-SA" sz="1300" dirty="0">
                <a:latin typeface="Times New Roman" panose="02020603050405020304" pitchFamily="18" charset="0"/>
                <a:ea typeface="Calibri" panose="020F0502020204030204" pitchFamily="34" charset="0"/>
              </a:rPr>
              <a:t>‏</a:t>
            </a:r>
            <a:r>
              <a:rPr lang="en-US" sz="1300" dirty="0"/>
              <a:t> </a:t>
            </a:r>
            <a:endParaRPr lang="ar-SY" sz="1300" dirty="0"/>
          </a:p>
          <a:p>
            <a:pPr algn="l">
              <a:lnSpc>
                <a:spcPct val="115000"/>
              </a:lnSpc>
              <a:spcAft>
                <a:spcPts val="538"/>
              </a:spcAft>
            </a:pPr>
            <a:r>
              <a:rPr lang="en-US" sz="1300" dirty="0">
                <a:latin typeface="Simplified Arabic" panose="02020603050405020304" pitchFamily="18" charset="-78"/>
                <a:ea typeface="Calibri" panose="020F0502020204030204" pitchFamily="34" charset="0"/>
              </a:rPr>
              <a:t>[</a:t>
            </a:r>
            <a:r>
              <a:rPr lang="ar-SY" sz="1300" dirty="0">
                <a:latin typeface="Simplified Arabic" panose="02020603050405020304" pitchFamily="18" charset="-78"/>
                <a:ea typeface="Calibri" panose="020F0502020204030204" pitchFamily="34" charset="0"/>
              </a:rPr>
              <a:t>6</a:t>
            </a:r>
            <a:r>
              <a:rPr lang="en-US" sz="1300" dirty="0">
                <a:latin typeface="Simplified Arabic" panose="02020603050405020304" pitchFamily="18" charset="-78"/>
                <a:ea typeface="Calibri" panose="020F0502020204030204" pitchFamily="34" charset="0"/>
              </a:rPr>
              <a:t>] </a:t>
            </a:r>
            <a:r>
              <a:rPr lang="en-US" sz="1300" dirty="0" err="1">
                <a:latin typeface="Times New Roman" panose="02020603050405020304" pitchFamily="18" charset="0"/>
                <a:ea typeface="Calibri" panose="020F0502020204030204" pitchFamily="34" charset="0"/>
              </a:rPr>
              <a:t>Samanta</a:t>
            </a:r>
            <a:r>
              <a:rPr lang="en-US" sz="1300" dirty="0">
                <a:latin typeface="Times New Roman" panose="02020603050405020304" pitchFamily="18" charset="0"/>
                <a:ea typeface="Calibri" panose="020F0502020204030204" pitchFamily="34" charset="0"/>
              </a:rPr>
              <a:t>, A., </a:t>
            </a:r>
            <a:r>
              <a:rPr lang="en-US" sz="1300" dirty="0" err="1">
                <a:latin typeface="Times New Roman" panose="02020603050405020304" pitchFamily="18" charset="0"/>
                <a:ea typeface="Calibri" panose="020F0502020204030204" pitchFamily="34" charset="0"/>
              </a:rPr>
              <a:t>Saha</a:t>
            </a:r>
            <a:r>
              <a:rPr lang="en-US" sz="1300" dirty="0">
                <a:latin typeface="Times New Roman" panose="02020603050405020304" pitchFamily="18" charset="0"/>
                <a:ea typeface="Calibri" panose="020F0502020204030204" pitchFamily="34" charset="0"/>
              </a:rPr>
              <a:t>, A., </a:t>
            </a:r>
            <a:r>
              <a:rPr lang="en-US" sz="1300" dirty="0" err="1">
                <a:latin typeface="Times New Roman" panose="02020603050405020304" pitchFamily="18" charset="0"/>
                <a:ea typeface="Calibri" panose="020F0502020204030204" pitchFamily="34" charset="0"/>
              </a:rPr>
              <a:t>Satapathy</a:t>
            </a:r>
            <a:r>
              <a:rPr lang="en-US" sz="1300" dirty="0">
                <a:latin typeface="Times New Roman" panose="02020603050405020304" pitchFamily="18" charset="0"/>
                <a:ea typeface="Calibri" panose="020F0502020204030204" pitchFamily="34" charset="0"/>
              </a:rPr>
              <a:t>, S. C., </a:t>
            </a:r>
            <a:r>
              <a:rPr lang="en-US" sz="1300" dirty="0" err="1">
                <a:latin typeface="Times New Roman" panose="02020603050405020304" pitchFamily="18" charset="0"/>
                <a:ea typeface="Calibri" panose="020F0502020204030204" pitchFamily="34" charset="0"/>
              </a:rPr>
              <a:t>Fernandes</a:t>
            </a:r>
            <a:r>
              <a:rPr lang="en-US" sz="1300" dirty="0">
                <a:latin typeface="Times New Roman" panose="02020603050405020304" pitchFamily="18" charset="0"/>
                <a:ea typeface="Calibri" panose="020F0502020204030204" pitchFamily="34" charset="0"/>
              </a:rPr>
              <a:t>, S. L., &amp; Zhang, Y. D. (2020). Automated detection of diabetic retinopathy using convolutional neural networks on a small dataset. Pattern Recognition Letters, 135, 293-298.</a:t>
            </a:r>
            <a:endParaRPr lang="ar-SY" sz="1300" dirty="0">
              <a:latin typeface="Times New Roman" panose="02020603050405020304" pitchFamily="18" charset="0"/>
              <a:ea typeface="Calibri" panose="020F0502020204030204" pitchFamily="34" charset="0"/>
            </a:endParaRPr>
          </a:p>
          <a:p>
            <a:pPr marL="461269" indent="-461269" algn="just" rtl="1">
              <a:buFontTx/>
              <a:buChar char="-"/>
            </a:pPr>
            <a:endParaRPr lang="en-US" sz="3200" dirty="0"/>
          </a:p>
        </p:txBody>
      </p:sp>
      <p:sp>
        <p:nvSpPr>
          <p:cNvPr id="22" name="AutoShape 31"/>
          <p:cNvSpPr>
            <a:spLocks noChangeArrowheads="1"/>
          </p:cNvSpPr>
          <p:nvPr/>
        </p:nvSpPr>
        <p:spPr bwMode="auto">
          <a:xfrm>
            <a:off x="15045916" y="3976589"/>
            <a:ext cx="6943777" cy="10016105"/>
          </a:xfrm>
          <a:prstGeom prst="roundRect">
            <a:avLst>
              <a:gd name="adj" fmla="val 7000"/>
            </a:avLst>
          </a:prstGeom>
          <a:solidFill>
            <a:schemeClr val="bg1"/>
          </a:solidFill>
          <a:ln w="9525">
            <a:solidFill>
              <a:schemeClr val="tx1"/>
            </a:solidFill>
            <a:round/>
            <a:headEnd/>
            <a:tailEnd/>
          </a:ln>
          <a:effectLst/>
        </p:spPr>
        <p:txBody>
          <a:bodyPr wrap="none" lIns="61503" tIns="30751" rIns="61503" bIns="30751" anchor="t" anchorCtr="0"/>
          <a:lstStyle/>
          <a:p>
            <a:pPr algn="just" rtl="1"/>
            <a:endParaRPr lang="ar-SY" sz="2200" b="1" u="sng" dirty="0"/>
          </a:p>
          <a:p>
            <a:pPr algn="just" rtl="1"/>
            <a:endParaRPr lang="ar-SY" sz="2200" b="1" u="sng" dirty="0"/>
          </a:p>
          <a:p>
            <a:pPr algn="just" rtl="1"/>
            <a:endParaRPr lang="ar-SY" sz="2200" b="1" u="sng" dirty="0"/>
          </a:p>
          <a:p>
            <a:pPr algn="just" rtl="1"/>
            <a:endParaRPr lang="ar-SY" sz="2200" b="1" u="sng" dirty="0"/>
          </a:p>
          <a:p>
            <a:pPr algn="just" rtl="1"/>
            <a:r>
              <a:rPr lang="ar-SA" sz="2200" b="1" u="sng" dirty="0"/>
              <a:t> بعض العيوب الموجودة في الشبكات العصبونية الاصطناعية:</a:t>
            </a:r>
            <a:endParaRPr lang="ar-SY" sz="2200" b="1" dirty="0"/>
          </a:p>
          <a:p>
            <a:pPr algn="just" rtl="1"/>
            <a:r>
              <a:rPr lang="ar-SY" sz="2200" dirty="0"/>
              <a:t>1- </a:t>
            </a:r>
            <a:r>
              <a:rPr lang="ar-SA" sz="2200" dirty="0"/>
              <a:t>صعوبة التعامل مع عدد المعلمات الكبير القابلة للتدريب، حتى عند </a:t>
            </a:r>
            <a:endParaRPr lang="ar-SY" sz="2200" dirty="0"/>
          </a:p>
          <a:p>
            <a:pPr algn="just" rtl="1"/>
            <a:r>
              <a:rPr lang="ar-SA" sz="2200" dirty="0"/>
              <a:t>معالجتها </a:t>
            </a:r>
            <a:r>
              <a:rPr lang="ar-SY" sz="2200" dirty="0"/>
              <a:t> </a:t>
            </a:r>
            <a:r>
              <a:rPr lang="ar-SY" sz="2200" dirty="0"/>
              <a:t>ب</a:t>
            </a:r>
            <a:r>
              <a:rPr lang="ar-SA" sz="2200" dirty="0"/>
              <a:t>استعمال </a:t>
            </a:r>
            <a:r>
              <a:rPr lang="en-US" sz="2200" dirty="0"/>
              <a:t>GPU</a:t>
            </a:r>
            <a:r>
              <a:rPr lang="ar-SY" sz="2200" dirty="0"/>
              <a:t>، خاصة عند التعامل مع مدخلات ذات</a:t>
            </a:r>
          </a:p>
          <a:p>
            <a:pPr algn="just" rtl="1"/>
            <a:r>
              <a:rPr lang="ar-SY" sz="2200" dirty="0"/>
              <a:t> الأبعاد الكبيرة</a:t>
            </a:r>
            <a:r>
              <a:rPr lang="ar-SY" sz="2200" dirty="0"/>
              <a:t>.</a:t>
            </a:r>
          </a:p>
          <a:p>
            <a:pPr lvl="0" algn="just" rtl="1"/>
            <a:r>
              <a:rPr lang="ar-SY" sz="2200" dirty="0"/>
              <a:t>2- تعرض الصور فيها للإزاحة </a:t>
            </a:r>
            <a:r>
              <a:rPr lang="en-US" sz="2200" dirty="0"/>
              <a:t>(Shifting)</a:t>
            </a:r>
            <a:r>
              <a:rPr lang="ar-SY" sz="2200" dirty="0"/>
              <a:t>، أو لتغير في الحجم</a:t>
            </a:r>
            <a:endParaRPr lang="en-US" sz="2200" dirty="0"/>
          </a:p>
          <a:p>
            <a:pPr algn="just" rtl="1"/>
            <a:r>
              <a:rPr lang="ar-SY" sz="2200" dirty="0"/>
              <a:t>(</a:t>
            </a:r>
            <a:r>
              <a:rPr lang="en-US" sz="2200" dirty="0"/>
              <a:t>(</a:t>
            </a:r>
            <a:r>
              <a:rPr lang="en-US" sz="2200" dirty="0"/>
              <a:t>Scaling</a:t>
            </a:r>
            <a:r>
              <a:rPr lang="ar-SY" sz="2200" dirty="0"/>
              <a:t>أو للتشوهات.</a:t>
            </a:r>
            <a:endParaRPr lang="ar-SY" sz="2200" dirty="0"/>
          </a:p>
          <a:p>
            <a:pPr algn="just" rtl="1"/>
            <a:r>
              <a:rPr lang="ar-SY" sz="2200" dirty="0"/>
              <a:t>3- إهمال العلاقات التي تربط بين عناصر الصورة الواحدة، والتي تُعدّ</a:t>
            </a:r>
          </a:p>
          <a:p>
            <a:pPr algn="just" rtl="1"/>
            <a:r>
              <a:rPr lang="ar-SY" sz="2200" dirty="0"/>
              <a:t> ضرورية في معرفة المحتوى العام للصورة؛ ومن ثم تسهيل عملية</a:t>
            </a:r>
          </a:p>
          <a:p>
            <a:pPr algn="just" rtl="1"/>
            <a:r>
              <a:rPr lang="ar-SY" sz="2200" dirty="0"/>
              <a:t> التصنيف</a:t>
            </a:r>
            <a:endParaRPr lang="ar-SY" sz="2200" dirty="0"/>
          </a:p>
          <a:p>
            <a:pPr lvl="0" algn="just" rtl="1"/>
            <a:r>
              <a:rPr lang="ar-SY" sz="2200" b="1" u="sng" dirty="0"/>
              <a:t> </a:t>
            </a:r>
            <a:r>
              <a:rPr lang="ar-SY" sz="2200" b="1" u="sng" dirty="0"/>
              <a:t>بعض الجوانب السلبية التي حُلّت باستعمال </a:t>
            </a:r>
            <a:r>
              <a:rPr lang="en-US" sz="2200" b="1" u="sng" dirty="0"/>
              <a:t>CNNs</a:t>
            </a:r>
            <a:r>
              <a:rPr lang="ar-SY" sz="2200" b="1" u="sng" dirty="0"/>
              <a:t>: </a:t>
            </a:r>
            <a:endParaRPr lang="en-US" sz="2200" b="1" u="sng" dirty="0"/>
          </a:p>
          <a:p>
            <a:pPr lvl="0" algn="just" rtl="1"/>
            <a:r>
              <a:rPr lang="ar-SY" sz="2200" dirty="0"/>
              <a:t>1- القدرة </a:t>
            </a:r>
            <a:r>
              <a:rPr lang="ar-SY" sz="2200" dirty="0"/>
              <a:t>على التعامل مع عدد كبير من المدخلات.</a:t>
            </a:r>
            <a:endParaRPr lang="en-US" sz="2200" dirty="0"/>
          </a:p>
          <a:p>
            <a:pPr lvl="0" algn="just" rtl="1"/>
            <a:r>
              <a:rPr lang="ar-SY" sz="2200" dirty="0"/>
              <a:t>2- الثبات </a:t>
            </a:r>
            <a:r>
              <a:rPr lang="ar-SY" sz="2200" dirty="0"/>
              <a:t>عند استعمال التقييس، والإزاحة وغيرها.</a:t>
            </a:r>
            <a:endParaRPr lang="en-US" sz="2200" dirty="0"/>
          </a:p>
          <a:p>
            <a:pPr lvl="0" algn="just" rtl="1"/>
            <a:r>
              <a:rPr lang="ar-SY" sz="2200" dirty="0"/>
              <a:t>3- الحد </a:t>
            </a:r>
            <a:r>
              <a:rPr lang="ar-SY" sz="2200" dirty="0"/>
              <a:t>من مشكلة </a:t>
            </a:r>
            <a:r>
              <a:rPr lang="en-US" sz="2200" dirty="0"/>
              <a:t>overfitting</a:t>
            </a:r>
            <a:r>
              <a:rPr lang="ar-SY" sz="2200" dirty="0"/>
              <a:t> عن طريق تقليل عدد </a:t>
            </a:r>
            <a:r>
              <a:rPr lang="ar-SY" sz="2200" dirty="0"/>
              <a:t>الأوزان</a:t>
            </a:r>
          </a:p>
          <a:p>
            <a:pPr lvl="0" algn="just" rtl="1"/>
            <a:r>
              <a:rPr lang="ar-SY" sz="2200" dirty="0"/>
              <a:t> 4- باستعمال </a:t>
            </a:r>
            <a:r>
              <a:rPr lang="ar-SY" sz="2200" dirty="0"/>
              <a:t>مشاركة المعلمات</a:t>
            </a:r>
            <a:r>
              <a:rPr lang="en-US" sz="2200" dirty="0"/>
              <a:t> parameter sharing</a:t>
            </a:r>
            <a:r>
              <a:rPr lang="ar-SY" sz="2200" dirty="0"/>
              <a:t>، </a:t>
            </a:r>
            <a:r>
              <a:rPr lang="ar-SY" sz="2200" dirty="0"/>
              <a:t>والاستفادة </a:t>
            </a:r>
          </a:p>
          <a:p>
            <a:pPr lvl="0" algn="just" rtl="1"/>
            <a:r>
              <a:rPr lang="ar-SY" sz="2200" dirty="0"/>
              <a:t> </a:t>
            </a:r>
            <a:r>
              <a:rPr lang="ar-SY" sz="2200" dirty="0"/>
              <a:t> من </a:t>
            </a:r>
            <a:r>
              <a:rPr lang="ar-SY" sz="2200" dirty="0"/>
              <a:t>التقارب </a:t>
            </a:r>
            <a:r>
              <a:rPr lang="ar-SY" sz="2200" dirty="0"/>
              <a:t>المكاني </a:t>
            </a:r>
            <a:r>
              <a:rPr lang="ar-SY" sz="2200" dirty="0"/>
              <a:t>لعناصر </a:t>
            </a:r>
            <a:r>
              <a:rPr lang="ar-SY" sz="2200" dirty="0"/>
              <a:t>الصورة </a:t>
            </a:r>
            <a:r>
              <a:rPr lang="ar-SY" sz="2200" dirty="0"/>
              <a:t>المتجاورة والمتشابهة من </a:t>
            </a:r>
            <a:r>
              <a:rPr lang="ar-SY" sz="2200" dirty="0"/>
              <a:t>خلال</a:t>
            </a:r>
          </a:p>
          <a:p>
            <a:pPr lvl="0" algn="just" rtl="1"/>
            <a:r>
              <a:rPr lang="ar-SY" sz="2200" dirty="0"/>
              <a:t> </a:t>
            </a:r>
            <a:r>
              <a:rPr lang="ar-SY" sz="2200" dirty="0"/>
              <a:t>إنشاء وصلات ودمجها بعصبون بدلاً من أن يكون </a:t>
            </a:r>
            <a:r>
              <a:rPr lang="ar-SY" sz="2200" dirty="0"/>
              <a:t>لكل عنصر </a:t>
            </a:r>
            <a:r>
              <a:rPr lang="ar-SY" sz="2200" dirty="0"/>
              <a:t>وزن </a:t>
            </a:r>
            <a:endParaRPr lang="ar-SY" sz="2200" dirty="0"/>
          </a:p>
          <a:p>
            <a:pPr lvl="0" algn="just" rtl="1"/>
            <a:r>
              <a:rPr lang="ar-SY" sz="2200" dirty="0"/>
              <a:t> </a:t>
            </a:r>
            <a:r>
              <a:rPr lang="ar-SY" sz="2200" dirty="0"/>
              <a:t> وعصبون </a:t>
            </a:r>
            <a:r>
              <a:rPr lang="ar-SY" sz="2200" dirty="0"/>
              <a:t>مثلاً.</a:t>
            </a:r>
            <a:endParaRPr lang="en-US" sz="2200" dirty="0"/>
          </a:p>
          <a:p>
            <a:pPr algn="just" rtl="1"/>
            <a:r>
              <a:rPr lang="ar-SY" sz="2200" dirty="0"/>
              <a:t>5- تصنف </a:t>
            </a:r>
            <a:r>
              <a:rPr lang="en-US" sz="2200" dirty="0"/>
              <a:t>CNNs</a:t>
            </a:r>
            <a:r>
              <a:rPr lang="ar-SY" sz="2200" dirty="0"/>
              <a:t> مباشرة من عناصر الصورة بمعالجة بسيطة. </a:t>
            </a:r>
            <a:r>
              <a:rPr lang="ar-SY" sz="2200" dirty="0"/>
              <a:t>كما </a:t>
            </a:r>
          </a:p>
          <a:p>
            <a:pPr algn="just" rtl="1"/>
            <a:r>
              <a:rPr lang="ar-SY" sz="2200" dirty="0"/>
              <a:t> </a:t>
            </a:r>
            <a:r>
              <a:rPr lang="ar-SY" sz="2200" dirty="0"/>
              <a:t>أظهرت دقة عالية في </a:t>
            </a:r>
            <a:r>
              <a:rPr lang="ar-SY" sz="2200" dirty="0"/>
              <a:t>تصنيف الصور </a:t>
            </a:r>
            <a:r>
              <a:rPr lang="ar-SY" sz="2200" dirty="0"/>
              <a:t>بسبب استخلاص الخصائص </a:t>
            </a:r>
            <a:r>
              <a:rPr lang="ar-SY" sz="2200" dirty="0"/>
              <a:t>تلقائياً</a:t>
            </a:r>
          </a:p>
          <a:p>
            <a:pPr algn="just" rtl="1"/>
            <a:r>
              <a:rPr lang="ar-SY" sz="2200" dirty="0"/>
              <a:t> </a:t>
            </a:r>
            <a:r>
              <a:rPr lang="ar-SY" sz="2200" dirty="0"/>
              <a:t>مع معالجة أقل </a:t>
            </a:r>
            <a:r>
              <a:rPr lang="ar-SY" sz="2200" dirty="0"/>
              <a:t>للصور</a:t>
            </a:r>
            <a:r>
              <a:rPr lang="ar-SY" sz="2200" dirty="0"/>
              <a:t>؛ فضلاً عن مشاركة المعلّمات والترابط بين </a:t>
            </a:r>
            <a:endParaRPr lang="ar-SY" sz="2200" dirty="0"/>
          </a:p>
          <a:p>
            <a:pPr algn="just" rtl="1"/>
            <a:r>
              <a:rPr lang="ar-SY" sz="2200" dirty="0"/>
              <a:t>عناصر </a:t>
            </a:r>
            <a:r>
              <a:rPr lang="ar-SY" sz="2200" dirty="0"/>
              <a:t>الصورة </a:t>
            </a:r>
            <a:r>
              <a:rPr lang="ar-SY" sz="2200" dirty="0"/>
              <a:t>.</a:t>
            </a:r>
          </a:p>
          <a:p>
            <a:pPr algn="just" rtl="1"/>
            <a:endParaRPr lang="ar-SY" sz="2200" dirty="0"/>
          </a:p>
          <a:p>
            <a:pPr lvl="0" algn="just" rtl="1"/>
            <a:endParaRPr lang="ar-SY" sz="2200" dirty="0"/>
          </a:p>
          <a:p>
            <a:pPr lvl="0" algn="just" rtl="1"/>
            <a:endParaRPr lang="ar-SY" sz="2200" dirty="0"/>
          </a:p>
          <a:p>
            <a:pPr lvl="0" algn="just" rtl="1"/>
            <a:endParaRPr lang="ar-SY" sz="2200" dirty="0"/>
          </a:p>
          <a:p>
            <a:pPr lvl="0" algn="just" rtl="1"/>
            <a:endParaRPr lang="ar-SY" sz="2200" dirty="0"/>
          </a:p>
          <a:p>
            <a:pPr lvl="0" algn="just" rtl="1"/>
            <a:endParaRPr lang="ar-SY" sz="2200" dirty="0"/>
          </a:p>
          <a:p>
            <a:pPr lvl="0" algn="just" rtl="1"/>
            <a:endParaRPr lang="ar-SY" sz="2200" dirty="0"/>
          </a:p>
          <a:p>
            <a:pPr lvl="0" algn="just" rtl="1"/>
            <a:endParaRPr lang="ar-SY" sz="2200" dirty="0"/>
          </a:p>
          <a:p>
            <a:pPr lvl="0" algn="just" rtl="1"/>
            <a:endParaRPr lang="ar-SY" sz="2200" dirty="0"/>
          </a:p>
          <a:p>
            <a:pPr lvl="0" algn="just" rtl="1"/>
            <a:endParaRPr lang="ar-SY" sz="2200" dirty="0"/>
          </a:p>
          <a:p>
            <a:pPr lvl="0" algn="just" rtl="1"/>
            <a:endParaRPr lang="ar-SY" sz="2200" dirty="0"/>
          </a:p>
          <a:p>
            <a:pPr lvl="0" algn="just" rtl="1"/>
            <a:endParaRPr lang="ar-SY" sz="2200" dirty="0"/>
          </a:p>
          <a:p>
            <a:pPr lvl="0" algn="just" rtl="1"/>
            <a:endParaRPr lang="ar-SY" sz="2200" dirty="0"/>
          </a:p>
          <a:p>
            <a:pPr lvl="0" algn="just" rtl="1"/>
            <a:endParaRPr lang="en-US" sz="2200" dirty="0"/>
          </a:p>
        </p:txBody>
      </p:sp>
      <p:sp>
        <p:nvSpPr>
          <p:cNvPr id="23" name="AutoShape 4"/>
          <p:cNvSpPr>
            <a:spLocks noChangeArrowheads="1"/>
          </p:cNvSpPr>
          <p:nvPr/>
        </p:nvSpPr>
        <p:spPr bwMode="auto">
          <a:xfrm>
            <a:off x="22527443" y="3958289"/>
            <a:ext cx="7383655" cy="11602383"/>
          </a:xfrm>
          <a:prstGeom prst="roundRect">
            <a:avLst>
              <a:gd name="adj" fmla="val 7000"/>
            </a:avLst>
          </a:prstGeom>
          <a:solidFill>
            <a:schemeClr val="bg1"/>
          </a:solidFill>
          <a:ln w="9525">
            <a:solidFill>
              <a:schemeClr val="tx1"/>
            </a:solidFill>
            <a:round/>
            <a:headEnd/>
            <a:tailEnd/>
          </a:ln>
          <a:effectLst/>
        </p:spPr>
        <p:txBody>
          <a:bodyPr wrap="none" lIns="61503" tIns="30751" rIns="61503" bIns="30751" anchor="ctr"/>
          <a:lstStyle/>
          <a:p>
            <a:endParaRPr lang="en-US" dirty="0"/>
          </a:p>
        </p:txBody>
      </p:sp>
      <p:sp>
        <p:nvSpPr>
          <p:cNvPr id="2057" name="Text Box 9"/>
          <p:cNvSpPr txBox="1">
            <a:spLocks noChangeArrowheads="1"/>
          </p:cNvSpPr>
          <p:nvPr/>
        </p:nvSpPr>
        <p:spPr bwMode="auto">
          <a:xfrm>
            <a:off x="22757017" y="4956482"/>
            <a:ext cx="6991730" cy="11142059"/>
          </a:xfrm>
          <a:prstGeom prst="rect">
            <a:avLst/>
          </a:prstGeom>
          <a:noFill/>
          <a:ln w="9525">
            <a:noFill/>
            <a:miter lim="800000"/>
            <a:headEnd/>
            <a:tailEnd/>
          </a:ln>
          <a:effectLst/>
        </p:spPr>
        <p:txBody>
          <a:bodyPr wrap="square" lIns="61503" tIns="30751" rIns="61503" bIns="30751">
            <a:spAutoFit/>
          </a:bodyPr>
          <a:lstStyle/>
          <a:p>
            <a:pPr algn="just" rtl="1"/>
            <a:r>
              <a:rPr lang="ar-SY" sz="2400" dirty="0"/>
              <a:t>إن التطورات الحديثة في </a:t>
            </a:r>
            <a:r>
              <a:rPr lang="ar-SY" sz="2400" dirty="0" err="1"/>
              <a:t>تقانات</a:t>
            </a:r>
            <a:r>
              <a:rPr lang="ar-SY" sz="2400" dirty="0"/>
              <a:t> المعلومات أحدثت تغييرات مستمرة ومضطردة في كافة الميادين وخاصة في المجال الطبي بما يتعلق في طرائق التشخيص والكشف الآلي عن الأمراض. فقد طُوّرت نظم التشخيص بمساعدة الحاسوب </a:t>
            </a:r>
            <a:r>
              <a:rPr lang="en-US" sz="2400" dirty="0"/>
              <a:t>(CAD)</a:t>
            </a:r>
            <a:r>
              <a:rPr lang="ar-SY" sz="2400" dirty="0"/>
              <a:t> لمختلف الأمراض. وقد شجَّع ذلك الباحثون لدمج فكرة </a:t>
            </a:r>
            <a:r>
              <a:rPr lang="en-US" sz="2400" dirty="0"/>
              <a:t>(CAD)</a:t>
            </a:r>
            <a:r>
              <a:rPr lang="ar-SY" sz="2400" dirty="0"/>
              <a:t> والذكاء الاصطناعي </a:t>
            </a:r>
            <a:r>
              <a:rPr lang="en-US" sz="2400" dirty="0"/>
              <a:t>(AI)</a:t>
            </a:r>
            <a:r>
              <a:rPr lang="ar-SY" sz="2400" dirty="0"/>
              <a:t> بالتعلم العميق </a:t>
            </a:r>
            <a:r>
              <a:rPr lang="en-US" sz="2400" dirty="0"/>
              <a:t>(DL)</a:t>
            </a:r>
            <a:r>
              <a:rPr lang="ar-SY" sz="2400" dirty="0"/>
              <a:t>، على أمل مساعدة أطباء العيون في تصنيف صور الشبكية لمرضى اعتلال الشبكية السكري</a:t>
            </a:r>
            <a:r>
              <a:rPr lang="en-US" sz="2400" dirty="0"/>
              <a:t>(DR)</a:t>
            </a:r>
            <a:r>
              <a:rPr lang="ar-SY" sz="2400" dirty="0"/>
              <a:t>. لذا أُجري هذا البحث؛ ليكون جزءاً صغيراً قد يساهم في تطوير طريقة تساعد الطبيب على عملية التشخيص وتدعم رأيه؛ لتمكنه من اتخاذ القرار المناسب.</a:t>
            </a:r>
            <a:endParaRPr lang="en-US" sz="2400" dirty="0"/>
          </a:p>
          <a:p>
            <a:pPr algn="just" rtl="1"/>
            <a:r>
              <a:rPr lang="ar-SY" sz="2400" dirty="0"/>
              <a:t>حيث دُرست مراحل الكشف الآلي عن درجة اعتلال الشبكية السكري وقُدِّم شرحاً مفصلاً عن كل مرحلة من مراحل العمل، استعرضنا في البداية بعض المفاهيم المتعلقة بتشريح العين وأجزاؤها وبعض الأمراض التي قد تصيبها ومنها</a:t>
            </a:r>
            <a:r>
              <a:rPr lang="en-US" sz="2400" dirty="0"/>
              <a:t>(DR)</a:t>
            </a:r>
            <a:r>
              <a:rPr lang="ar-SY" sz="2400" dirty="0"/>
              <a:t>. كما تحدثنا عن أهم الدراسات المرجعية والأبحاث في هذا المجال وعرضنا أبرز النتائج التي تُوصّل لها. واستعرضنا بشرح موجز عن ميزات شبكة الطي العصبونية ومبدأ عملها ومكوناتها والتي تعد الخوارزمية الأساسية في هذا العمل، كما ذكرنا بعض من نماذج شبكات الطي العصبونية </a:t>
            </a:r>
            <a:r>
              <a:rPr lang="en-US" sz="2400" dirty="0"/>
              <a:t>Convolution Neural Networks(CNNs)</a:t>
            </a:r>
            <a:r>
              <a:rPr lang="ar-SY" sz="2400" dirty="0"/>
              <a:t> المدربة مسبقاً على قاعدة بيانات </a:t>
            </a:r>
            <a:r>
              <a:rPr lang="en-US" sz="2400" dirty="0"/>
              <a:t>ImageNet</a:t>
            </a:r>
            <a:r>
              <a:rPr lang="ar-SY" sz="2400" dirty="0"/>
              <a:t>.</a:t>
            </a:r>
            <a:endParaRPr lang="en-US" sz="2400" dirty="0"/>
          </a:p>
          <a:p>
            <a:pPr algn="just" rtl="1"/>
            <a:r>
              <a:rPr lang="ar-SY" sz="2400" dirty="0"/>
              <a:t>حصلنا على البيانات من قواعد البيانات </a:t>
            </a:r>
            <a:r>
              <a:rPr lang="en-US" sz="2400" dirty="0"/>
              <a:t>Messidor-2</a:t>
            </a:r>
            <a:r>
              <a:rPr lang="ar-SY" sz="2400" dirty="0"/>
              <a:t>،</a:t>
            </a:r>
            <a:r>
              <a:rPr lang="en-US" sz="2400" dirty="0" err="1"/>
              <a:t>Kaggle</a:t>
            </a:r>
            <a:r>
              <a:rPr lang="en-US" sz="2400" dirty="0"/>
              <a:t> </a:t>
            </a:r>
            <a:r>
              <a:rPr lang="ar-SY" sz="2400" dirty="0"/>
              <a:t>، </a:t>
            </a:r>
            <a:r>
              <a:rPr lang="en-US" sz="2400" dirty="0"/>
              <a:t>APTOS</a:t>
            </a:r>
            <a:r>
              <a:rPr lang="ar-SY" sz="2400" dirty="0"/>
              <a:t>. وقمنا بإجراء معالجة أولية للصور مثل إزالة الخلفية السوداء وإيضاح تفاصيل مكونات قاع العين؛ بتقليل الضجيج. ومن ثم أجرينا عدد من التجارب، حيث طبقنا نموذجي شبكة طي عصبونية وبعض من النماذج مسبقة التدريب وفق مرحلتين؛ الأولى كانت على قواعد البيانات كل على حدة، والثانية طُبقت على قاعدة بيانات متوازنة الأصناف شُكّلَت من قواعد البيانات السابقة. كانت نتائج تصنيف النموذج </a:t>
            </a:r>
            <a:r>
              <a:rPr lang="en-US" sz="2400" dirty="0"/>
              <a:t>MobileNetV2 </a:t>
            </a:r>
            <a:r>
              <a:rPr lang="ar-SY" sz="2400" dirty="0"/>
              <a:t>لكل من الدقة وحساسية التنبؤ ودقة التنبؤ الإيجابي </a:t>
            </a:r>
            <a:r>
              <a:rPr lang="en-US" sz="2400" dirty="0"/>
              <a:t>90.46%</a:t>
            </a:r>
            <a:r>
              <a:rPr lang="ar-SY" sz="2400" dirty="0"/>
              <a:t>، </a:t>
            </a:r>
            <a:r>
              <a:rPr lang="en-US" sz="2400" dirty="0"/>
              <a:t>75.85%</a:t>
            </a:r>
            <a:r>
              <a:rPr lang="ar-SY" sz="2400" dirty="0"/>
              <a:t>، </a:t>
            </a:r>
            <a:r>
              <a:rPr lang="en-US" sz="2400" dirty="0"/>
              <a:t>85.18% </a:t>
            </a:r>
            <a:r>
              <a:rPr lang="ar-SY" sz="2400" dirty="0"/>
              <a:t>على الترتيب. الذي أظهر أداءً جيداً بتصنيف </a:t>
            </a:r>
            <a:r>
              <a:rPr lang="en-US" sz="2400" dirty="0"/>
              <a:t>(DR)</a:t>
            </a:r>
            <a:r>
              <a:rPr lang="ar-SY" sz="2400" dirty="0"/>
              <a:t> مقارنة بالنماذج الأخرى.</a:t>
            </a:r>
            <a:endParaRPr lang="en-US" sz="2400" dirty="0"/>
          </a:p>
          <a:p>
            <a:pPr lvl="1" algn="just"/>
            <a:endParaRPr lang="en-US" sz="2400" b="1" dirty="0">
              <a:latin typeface="+mj-lt"/>
            </a:endParaRPr>
          </a:p>
        </p:txBody>
      </p:sp>
      <p:sp>
        <p:nvSpPr>
          <p:cNvPr id="2061" name="AutoShape 13"/>
          <p:cNvSpPr>
            <a:spLocks noChangeArrowheads="1"/>
          </p:cNvSpPr>
          <p:nvPr/>
        </p:nvSpPr>
        <p:spPr bwMode="auto">
          <a:xfrm>
            <a:off x="473125" y="247533"/>
            <a:ext cx="29333726" cy="3415947"/>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p:spPr>
        <p:txBody>
          <a:bodyPr wrap="none" lIns="61503" tIns="30751" rIns="61503" bIns="30751" anchor="ctr"/>
          <a:lstStyle/>
          <a:p>
            <a:pPr algn="just" defTabSz="2952336"/>
            <a:endParaRPr lang="en-US" dirty="0"/>
          </a:p>
        </p:txBody>
      </p:sp>
      <p:sp>
        <p:nvSpPr>
          <p:cNvPr id="2062" name="Text Box 14"/>
          <p:cNvSpPr txBox="1">
            <a:spLocks noChangeArrowheads="1"/>
          </p:cNvSpPr>
          <p:nvPr/>
        </p:nvSpPr>
        <p:spPr bwMode="auto">
          <a:xfrm>
            <a:off x="4050612" y="362181"/>
            <a:ext cx="22065199" cy="3755421"/>
          </a:xfrm>
          <a:prstGeom prst="rect">
            <a:avLst/>
          </a:prstGeom>
          <a:noFill/>
          <a:ln w="9525">
            <a:noFill/>
            <a:miter lim="800000"/>
            <a:headEnd/>
            <a:tailEnd/>
          </a:ln>
          <a:effectLst/>
        </p:spPr>
        <p:txBody>
          <a:bodyPr wrap="square" lIns="61503" tIns="30751" rIns="61503" bIns="30751">
            <a:spAutoFit/>
          </a:bodyPr>
          <a:lstStyle/>
          <a:p>
            <a:pPr rtl="1"/>
            <a:r>
              <a:rPr lang="ar-SY" sz="4800" dirty="0"/>
              <a:t> </a:t>
            </a:r>
            <a:r>
              <a:rPr lang="ar-SY" sz="4800" b="1" dirty="0"/>
              <a:t>الكشف </a:t>
            </a:r>
            <a:r>
              <a:rPr lang="ar-SY" sz="4800" b="1" dirty="0"/>
              <a:t>الآلي عن درجة اعتلال الشبكية السكري من صور قاع العين </a:t>
            </a:r>
            <a:endParaRPr lang="en-US" sz="4800" dirty="0"/>
          </a:p>
          <a:p>
            <a:pPr rtl="1"/>
            <a:r>
              <a:rPr lang="en-US" sz="4800" dirty="0"/>
              <a:t>Automatic Detection and Grading of Diabetic Retinopathy from Fundus Images</a:t>
            </a:r>
          </a:p>
          <a:p>
            <a:r>
              <a:rPr lang="ar-SY" sz="4800" dirty="0"/>
              <a:t>دراسة أعدت </a:t>
            </a:r>
            <a:r>
              <a:rPr lang="ar-SY" sz="4800" dirty="0"/>
              <a:t>لنيل درجة الماجستير في الهندسة </a:t>
            </a:r>
            <a:r>
              <a:rPr lang="ar-SY" sz="4800" dirty="0"/>
              <a:t>الطبية</a:t>
            </a:r>
          </a:p>
          <a:p>
            <a:pPr algn="r" rtl="1"/>
            <a:r>
              <a:rPr lang="ar-SY" sz="4800" dirty="0"/>
              <a:t>         إعداد: </a:t>
            </a:r>
            <a:r>
              <a:rPr lang="ar-SY" sz="4800" dirty="0"/>
              <a:t>م. ريم ماجد </a:t>
            </a:r>
            <a:r>
              <a:rPr lang="ar-SY" sz="4800" dirty="0"/>
              <a:t>الحراكي                                    إشراف: أ</a:t>
            </a:r>
            <a:r>
              <a:rPr lang="ar-SY" sz="4800" dirty="0"/>
              <a:t>. د. م. </a:t>
            </a:r>
            <a:r>
              <a:rPr lang="ar-SY" sz="4800" dirty="0"/>
              <a:t>رشا </a:t>
            </a:r>
            <a:r>
              <a:rPr lang="ar-SY" sz="4800" dirty="0"/>
              <a:t>مسعود</a:t>
            </a:r>
            <a:endParaRPr lang="en-US" sz="4800" dirty="0"/>
          </a:p>
          <a:p>
            <a:pPr rtl="1"/>
            <a:endParaRPr lang="en-US" sz="4800" dirty="0"/>
          </a:p>
        </p:txBody>
      </p:sp>
      <p:sp>
        <p:nvSpPr>
          <p:cNvPr id="2064" name="Text Box 16"/>
          <p:cNvSpPr txBox="1">
            <a:spLocks noChangeArrowheads="1"/>
          </p:cNvSpPr>
          <p:nvPr/>
        </p:nvSpPr>
        <p:spPr bwMode="auto">
          <a:xfrm>
            <a:off x="473125" y="1435688"/>
            <a:ext cx="2523331" cy="1393236"/>
          </a:xfrm>
          <a:prstGeom prst="rect">
            <a:avLst/>
          </a:prstGeom>
          <a:noFill/>
          <a:ln w="9525">
            <a:noFill/>
            <a:miter lim="800000"/>
            <a:headEnd/>
            <a:tailEnd/>
          </a:ln>
          <a:effectLst/>
        </p:spPr>
        <p:txBody>
          <a:bodyPr lIns="61503" tIns="30751" rIns="61503" bIns="30751">
            <a:spAutoFit/>
          </a:bodyPr>
          <a:lstStyle/>
          <a:p>
            <a:pPr defTabSz="2952336">
              <a:spcBef>
                <a:spcPct val="50000"/>
              </a:spcBef>
            </a:pPr>
            <a:endParaRPr lang="en-US" b="1" dirty="0"/>
          </a:p>
          <a:p>
            <a:pPr defTabSz="2952336">
              <a:spcBef>
                <a:spcPct val="50000"/>
              </a:spcBef>
            </a:pPr>
            <a:endParaRPr lang="en-US" sz="1900" dirty="0"/>
          </a:p>
        </p:txBody>
      </p:sp>
      <p:sp>
        <p:nvSpPr>
          <p:cNvPr id="2090" name="Text Box 42"/>
          <p:cNvSpPr txBox="1">
            <a:spLocks noChangeArrowheads="1"/>
          </p:cNvSpPr>
          <p:nvPr/>
        </p:nvSpPr>
        <p:spPr bwMode="auto">
          <a:xfrm>
            <a:off x="22757017" y="4226479"/>
            <a:ext cx="6781453" cy="523767"/>
          </a:xfrm>
          <a:prstGeom prst="rect">
            <a:avLst/>
          </a:prstGeom>
          <a:solidFill>
            <a:schemeClr val="accent1"/>
          </a:solidFill>
          <a:ln>
            <a:headEnd/>
            <a:tailEnd/>
          </a:ln>
        </p:spPr>
        <p:style>
          <a:lnRef idx="2">
            <a:schemeClr val="accent2"/>
          </a:lnRef>
          <a:fillRef idx="1">
            <a:schemeClr val="lt1"/>
          </a:fillRef>
          <a:effectRef idx="0">
            <a:schemeClr val="accent2"/>
          </a:effectRef>
          <a:fontRef idx="minor">
            <a:schemeClr val="dk1"/>
          </a:fontRef>
        </p:style>
        <p:txBody>
          <a:bodyPr lIns="61503" tIns="30751" rIns="61503" bIns="30751">
            <a:spAutoFit/>
          </a:bodyPr>
          <a:lstStyle/>
          <a:p>
            <a:pPr defTabSz="2952336">
              <a:spcBef>
                <a:spcPct val="50000"/>
              </a:spcBef>
            </a:pPr>
            <a:r>
              <a:rPr lang="ar-SY" sz="3000" b="1" dirty="0">
                <a:solidFill>
                  <a:schemeClr val="tx1"/>
                </a:solidFill>
              </a:rPr>
              <a:t>الملخص</a:t>
            </a:r>
            <a:endParaRPr lang="en-US" sz="3000" b="1" dirty="0">
              <a:solidFill>
                <a:schemeClr val="tx1"/>
              </a:solidFill>
            </a:endParaRPr>
          </a:p>
        </p:txBody>
      </p:sp>
      <p:sp>
        <p:nvSpPr>
          <p:cNvPr id="25" name="Text Box 19"/>
          <p:cNvSpPr txBox="1">
            <a:spLocks noChangeArrowheads="1"/>
          </p:cNvSpPr>
          <p:nvPr/>
        </p:nvSpPr>
        <p:spPr bwMode="auto">
          <a:xfrm>
            <a:off x="7633632" y="10658333"/>
            <a:ext cx="6939161" cy="616100"/>
          </a:xfrm>
          <a:prstGeom prst="rect">
            <a:avLst/>
          </a:prstGeom>
          <a:noFill/>
          <a:ln w="9525">
            <a:noFill/>
            <a:miter lim="800000"/>
            <a:headEnd/>
            <a:tailEnd/>
          </a:ln>
          <a:effectLst/>
        </p:spPr>
        <p:txBody>
          <a:bodyPr wrap="square" lIns="61503" tIns="30751" rIns="61503" bIns="30751">
            <a:spAutoFit/>
          </a:bodyPr>
          <a:lstStyle/>
          <a:p>
            <a:endParaRPr lang="en-US" sz="3600" dirty="0"/>
          </a:p>
        </p:txBody>
      </p:sp>
      <p:pic>
        <p:nvPicPr>
          <p:cNvPr id="29" name="Picture 2" descr="G:\Dam Uni.png"/>
          <p:cNvPicPr/>
          <p:nvPr/>
        </p:nvPicPr>
        <p:blipFill>
          <a:blip r:embed="rId3" cstate="print"/>
          <a:srcRect/>
          <a:stretch>
            <a:fillRect/>
          </a:stretch>
        </p:blipFill>
        <p:spPr bwMode="auto">
          <a:xfrm>
            <a:off x="274705" y="247533"/>
            <a:ext cx="4050612" cy="3415947"/>
          </a:xfrm>
          <a:prstGeom prst="rect">
            <a:avLst/>
          </a:prstGeom>
          <a:noFill/>
        </p:spPr>
      </p:pic>
      <p:sp>
        <p:nvSpPr>
          <p:cNvPr id="49" name="مستطيل مستدير الزوايا 48"/>
          <p:cNvSpPr/>
          <p:nvPr/>
        </p:nvSpPr>
        <p:spPr bwMode="auto">
          <a:xfrm>
            <a:off x="16202444" y="4757458"/>
            <a:ext cx="4797650" cy="44897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61503" tIns="30751" rIns="61503" bIns="30751" numCol="1" rtlCol="1" anchor="ctr" anchorCtr="0" compatLnSpc="1">
            <a:prstTxWarp prst="textNoShape">
              <a:avLst/>
            </a:prstTxWarp>
          </a:bodyPr>
          <a:lstStyle/>
          <a:p>
            <a:r>
              <a:rPr lang="ar-SA" sz="2200" b="1" dirty="0"/>
              <a:t>خصائص شبكات الطي العصبونية:</a:t>
            </a:r>
            <a:endParaRPr lang="en-US" sz="2200" b="1" dirty="0">
              <a:solidFill>
                <a:schemeClr val="tx1"/>
              </a:solidFill>
            </a:endParaRPr>
          </a:p>
        </p:txBody>
      </p:sp>
      <p:sp>
        <p:nvSpPr>
          <p:cNvPr id="52" name="شكل بيضاوي 51"/>
          <p:cNvSpPr/>
          <p:nvPr/>
        </p:nvSpPr>
        <p:spPr bwMode="auto">
          <a:xfrm>
            <a:off x="11221656" y="9061525"/>
            <a:ext cx="612996" cy="648574"/>
          </a:xfrm>
          <a:prstGeom prst="ellipse">
            <a:avLst/>
          </a:prstGeom>
          <a:solidFill>
            <a:schemeClr val="bg1"/>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61503" tIns="30751" rIns="61503" bIns="30751" numCol="1" rtlCol="1" anchor="ctr" anchorCtr="0" compatLnSpc="1">
            <a:prstTxWarp prst="textNoShape">
              <a:avLst/>
            </a:prstTxWarp>
          </a:bodyPr>
          <a:lstStyle/>
          <a:p>
            <a:pPr defTabSz="2952336"/>
            <a:endParaRPr lang="ar-SY" dirty="0">
              <a:solidFill>
                <a:schemeClr val="tx1"/>
              </a:solidFill>
              <a:latin typeface="Arial" charset="0"/>
            </a:endParaRPr>
          </a:p>
        </p:txBody>
      </p:sp>
      <p:sp>
        <p:nvSpPr>
          <p:cNvPr id="41" name="مستطيل مستدير الزوايا 4"/>
          <p:cNvSpPr/>
          <p:nvPr/>
        </p:nvSpPr>
        <p:spPr bwMode="auto">
          <a:xfrm>
            <a:off x="7636400" y="15672876"/>
            <a:ext cx="11919420" cy="4934197"/>
          </a:xfrm>
          <a:prstGeom prst="round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61503" tIns="30751" rIns="61503" bIns="30751" numCol="1" rtlCol="1" anchor="ctr" anchorCtr="0" compatLnSpc="1">
            <a:prstTxWarp prst="textNoShape">
              <a:avLst/>
            </a:prstTxWarp>
          </a:bodyPr>
          <a:lstStyle/>
          <a:p>
            <a:pPr algn="l"/>
            <a:endParaRPr lang="en-US" sz="3200" b="1" dirty="0">
              <a:solidFill>
                <a:schemeClr val="tx1"/>
              </a:solidFill>
              <a:latin typeface="+mj-lt"/>
            </a:endParaRPr>
          </a:p>
        </p:txBody>
      </p:sp>
      <p:sp>
        <p:nvSpPr>
          <p:cNvPr id="42" name="Rectangle 41"/>
          <p:cNvSpPr/>
          <p:nvPr/>
        </p:nvSpPr>
        <p:spPr>
          <a:xfrm>
            <a:off x="7766438" y="13790168"/>
            <a:ext cx="6939161" cy="2524315"/>
          </a:xfrm>
          <a:prstGeom prst="rect">
            <a:avLst/>
          </a:prstGeom>
        </p:spPr>
        <p:txBody>
          <a:bodyPr wrap="square" lIns="61503" tIns="30751" rIns="61503" bIns="30751">
            <a:spAutoFit/>
          </a:bodyPr>
          <a:lstStyle/>
          <a:p>
            <a:pPr marL="461269" indent="-461269" algn="l">
              <a:buFont typeface="Arial" panose="020B0604020202020204" pitchFamily="34" charset="0"/>
              <a:buChar char="•"/>
            </a:pPr>
            <a:endParaRPr lang="ar-SY" sz="3200" b="1" dirty="0"/>
          </a:p>
          <a:p>
            <a:pPr algn="l"/>
            <a:endParaRPr lang="ar-SY" sz="3200" b="1" dirty="0"/>
          </a:p>
          <a:p>
            <a:pPr algn="l"/>
            <a:endParaRPr lang="ar-SY" sz="3200" b="1" dirty="0"/>
          </a:p>
          <a:p>
            <a:pPr algn="l"/>
            <a:endParaRPr lang="ar-SY" sz="3200" b="1" dirty="0"/>
          </a:p>
          <a:p>
            <a:pPr algn="l"/>
            <a:endParaRPr lang="en-US" sz="3200" b="1" dirty="0"/>
          </a:p>
        </p:txBody>
      </p:sp>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6209871" y="344646"/>
            <a:ext cx="3435459" cy="322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 Box 10"/>
          <p:cNvSpPr txBox="1">
            <a:spLocks noChangeArrowheads="1"/>
          </p:cNvSpPr>
          <p:nvPr/>
        </p:nvSpPr>
        <p:spPr bwMode="auto">
          <a:xfrm>
            <a:off x="15180782" y="4168736"/>
            <a:ext cx="6674044" cy="523767"/>
          </a:xfrm>
          <a:prstGeom prst="rect">
            <a:avLst/>
          </a:prstGeom>
          <a:solidFill>
            <a:schemeClr val="accent1"/>
          </a:solidFill>
          <a:ln>
            <a:headEnd/>
            <a:tailEnd/>
          </a:ln>
        </p:spPr>
        <p:style>
          <a:lnRef idx="2">
            <a:schemeClr val="accent2"/>
          </a:lnRef>
          <a:fillRef idx="1">
            <a:schemeClr val="lt1"/>
          </a:fillRef>
          <a:effectRef idx="0">
            <a:schemeClr val="accent2"/>
          </a:effectRef>
          <a:fontRef idx="minor">
            <a:schemeClr val="dk1"/>
          </a:fontRef>
        </p:style>
        <p:txBody>
          <a:bodyPr wrap="square" lIns="61503" tIns="30751" rIns="61503" bIns="30751">
            <a:spAutoFit/>
          </a:bodyPr>
          <a:lstStyle/>
          <a:p>
            <a:pPr defTabSz="2952336">
              <a:spcBef>
                <a:spcPct val="50000"/>
              </a:spcBef>
            </a:pPr>
            <a:r>
              <a:rPr lang="ar-SY" sz="3000" b="1" dirty="0">
                <a:solidFill>
                  <a:schemeClr val="tx1"/>
                </a:solidFill>
              </a:rPr>
              <a:t>الأساس النظري للبحث:</a:t>
            </a:r>
            <a:endParaRPr lang="en-US" sz="3000" b="1" dirty="0">
              <a:solidFill>
                <a:schemeClr val="tx1"/>
              </a:solidFill>
            </a:endParaRPr>
          </a:p>
        </p:txBody>
      </p:sp>
      <p:sp>
        <p:nvSpPr>
          <p:cNvPr id="57" name="Text Box 10"/>
          <p:cNvSpPr txBox="1">
            <a:spLocks noChangeArrowheads="1"/>
          </p:cNvSpPr>
          <p:nvPr/>
        </p:nvSpPr>
        <p:spPr bwMode="auto">
          <a:xfrm>
            <a:off x="641151" y="4106084"/>
            <a:ext cx="6674044" cy="523767"/>
          </a:xfrm>
          <a:prstGeom prst="rect">
            <a:avLst/>
          </a:prstGeom>
          <a:solidFill>
            <a:schemeClr val="accent1"/>
          </a:solidFill>
          <a:ln>
            <a:headEnd/>
            <a:tailEnd/>
          </a:ln>
        </p:spPr>
        <p:style>
          <a:lnRef idx="2">
            <a:schemeClr val="accent2"/>
          </a:lnRef>
          <a:fillRef idx="1">
            <a:schemeClr val="lt1"/>
          </a:fillRef>
          <a:effectRef idx="0">
            <a:schemeClr val="accent2"/>
          </a:effectRef>
          <a:fontRef idx="minor">
            <a:schemeClr val="dk1"/>
          </a:fontRef>
        </p:style>
        <p:txBody>
          <a:bodyPr wrap="square" lIns="61503" tIns="30751" rIns="61503" bIns="30751">
            <a:spAutoFit/>
          </a:bodyPr>
          <a:lstStyle/>
          <a:p>
            <a:pPr defTabSz="2952336">
              <a:spcBef>
                <a:spcPct val="50000"/>
              </a:spcBef>
            </a:pPr>
            <a:r>
              <a:rPr lang="ar-SY" sz="3000" b="1" dirty="0">
                <a:solidFill>
                  <a:schemeClr val="tx1"/>
                </a:solidFill>
              </a:rPr>
              <a:t>الاستنتاجات </a:t>
            </a:r>
            <a:endParaRPr lang="en-US" sz="3000" b="1" dirty="0">
              <a:solidFill>
                <a:schemeClr val="tx1"/>
              </a:solidFill>
            </a:endParaRPr>
          </a:p>
        </p:txBody>
      </p:sp>
      <p:sp>
        <p:nvSpPr>
          <p:cNvPr id="59" name="Text Box 10"/>
          <p:cNvSpPr txBox="1">
            <a:spLocks noChangeArrowheads="1"/>
          </p:cNvSpPr>
          <p:nvPr/>
        </p:nvSpPr>
        <p:spPr bwMode="auto">
          <a:xfrm>
            <a:off x="739589" y="8732462"/>
            <a:ext cx="6674044" cy="523767"/>
          </a:xfrm>
          <a:prstGeom prst="rect">
            <a:avLst/>
          </a:prstGeom>
          <a:solidFill>
            <a:schemeClr val="accent1"/>
          </a:solidFill>
          <a:ln>
            <a:headEnd/>
            <a:tailEnd/>
          </a:ln>
        </p:spPr>
        <p:style>
          <a:lnRef idx="2">
            <a:schemeClr val="accent2"/>
          </a:lnRef>
          <a:fillRef idx="1">
            <a:schemeClr val="lt1"/>
          </a:fillRef>
          <a:effectRef idx="0">
            <a:schemeClr val="accent2"/>
          </a:effectRef>
          <a:fontRef idx="minor">
            <a:schemeClr val="dk1"/>
          </a:fontRef>
        </p:style>
        <p:txBody>
          <a:bodyPr wrap="square" lIns="61503" tIns="30751" rIns="61503" bIns="30751">
            <a:spAutoFit/>
          </a:bodyPr>
          <a:lstStyle/>
          <a:p>
            <a:pPr rtl="1"/>
            <a:r>
              <a:rPr lang="ar-SY" sz="3000" b="1" dirty="0"/>
              <a:t>الآفاق </a:t>
            </a:r>
            <a:r>
              <a:rPr lang="ar-SY" sz="3000" b="1" dirty="0"/>
              <a:t>المستقبلية</a:t>
            </a:r>
            <a:endParaRPr lang="en-US" sz="3000" dirty="0"/>
          </a:p>
        </p:txBody>
      </p:sp>
      <p:graphicFrame>
        <p:nvGraphicFramePr>
          <p:cNvPr id="60" name="جدول 59"/>
          <p:cNvGraphicFramePr>
            <a:graphicFrameLocks noGrp="1"/>
          </p:cNvGraphicFramePr>
          <p:nvPr>
            <p:extLst>
              <p:ext uri="{D42A27DB-BD31-4B8C-83A1-F6EECF244321}">
                <p14:modId xmlns:p14="http://schemas.microsoft.com/office/powerpoint/2010/main" val="3046314358"/>
              </p:ext>
            </p:extLst>
          </p:nvPr>
        </p:nvGraphicFramePr>
        <p:xfrm>
          <a:off x="8758671" y="16052723"/>
          <a:ext cx="12649083" cy="5157048"/>
        </p:xfrm>
        <a:graphic>
          <a:graphicData uri="http://schemas.openxmlformats.org/drawingml/2006/table">
            <a:tbl>
              <a:tblPr firstRow="1" bandRow="1">
                <a:tableStyleId>{F2DE63D5-997A-4646-A377-4702673A728D}</a:tableStyleId>
              </a:tblPr>
              <a:tblGrid>
                <a:gridCol w="2627281"/>
                <a:gridCol w="4491801"/>
                <a:gridCol w="2148656"/>
                <a:gridCol w="1565913"/>
                <a:gridCol w="1815432"/>
              </a:tblGrid>
              <a:tr h="376249">
                <a:tc>
                  <a:txBody>
                    <a:bodyPr/>
                    <a:lstStyle/>
                    <a:p>
                      <a:pPr algn="ctr"/>
                      <a:r>
                        <a:rPr lang="ar-SY" sz="2100" b="1" dirty="0" smtClean="0">
                          <a:solidFill>
                            <a:schemeClr val="tx1"/>
                          </a:solidFill>
                        </a:rPr>
                        <a:t>الدراسة</a:t>
                      </a:r>
                      <a:endParaRPr lang="en-US" sz="2100" b="1" dirty="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Y" sz="2100" b="1" dirty="0" smtClean="0">
                          <a:solidFill>
                            <a:schemeClr val="tx1"/>
                          </a:solidFill>
                        </a:rPr>
                        <a:t>قاعدة</a:t>
                      </a:r>
                      <a:r>
                        <a:rPr lang="ar-SY" sz="2100" b="1" baseline="0" dirty="0" smtClean="0">
                          <a:solidFill>
                            <a:schemeClr val="tx1"/>
                          </a:solidFill>
                        </a:rPr>
                        <a:t> البيانات</a:t>
                      </a:r>
                      <a:endParaRPr lang="en-US" sz="2100" b="1" dirty="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Y" sz="2100" b="1" dirty="0" smtClean="0">
                          <a:solidFill>
                            <a:schemeClr val="tx1"/>
                          </a:solidFill>
                        </a:rPr>
                        <a:t>النموذج</a:t>
                      </a:r>
                      <a:r>
                        <a:rPr lang="ar-SY" sz="2100" b="1" baseline="0" dirty="0" smtClean="0">
                          <a:solidFill>
                            <a:schemeClr val="tx1"/>
                          </a:solidFill>
                        </a:rPr>
                        <a:t> المستخدم</a:t>
                      </a:r>
                      <a:endParaRPr lang="en-US" sz="2100" b="1" dirty="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Y" sz="2100" b="1" dirty="0" smtClean="0">
                          <a:solidFill>
                            <a:schemeClr val="tx1"/>
                          </a:solidFill>
                        </a:rPr>
                        <a:t>الدقة</a:t>
                      </a:r>
                      <a:endParaRPr lang="en-US" sz="2100" b="1" dirty="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Y" sz="2100" b="1" dirty="0" smtClean="0">
                          <a:solidFill>
                            <a:schemeClr val="tx1"/>
                          </a:solidFill>
                        </a:rPr>
                        <a:t>الحساسية</a:t>
                      </a:r>
                      <a:endParaRPr lang="en-US" sz="2100" b="1" dirty="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09932">
                <a:tc>
                  <a:txBody>
                    <a:bodyPr/>
                    <a:lstStyle/>
                    <a:p>
                      <a:pPr algn="ctr"/>
                      <a:r>
                        <a:rPr lang="en-US" sz="2100" b="1" dirty="0" smtClean="0"/>
                        <a:t>2016</a:t>
                      </a:r>
                    </a:p>
                    <a:p>
                      <a:pPr algn="ctr"/>
                      <a:r>
                        <a:rPr lang="en-US" sz="2100" b="1" dirty="0" smtClean="0">
                          <a:effectLst/>
                        </a:rPr>
                        <a:t>Pratt, H., et al.</a:t>
                      </a:r>
                      <a:endParaRPr lang="en-US" sz="2100" b="1" dirty="0" smtClean="0"/>
                    </a:p>
                    <a:p>
                      <a:pPr algn="ctr"/>
                      <a:endParaRPr lang="en-US" sz="2100" b="1" dirty="0" smtClean="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dirty="0" smtClean="0">
                          <a:solidFill>
                            <a:schemeClr val="tx1"/>
                          </a:solidFill>
                        </a:rPr>
                        <a:t>Kaggle(80.000 images)</a:t>
                      </a: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dirty="0" smtClean="0">
                          <a:solidFill>
                            <a:schemeClr val="tx1"/>
                          </a:solidFill>
                        </a:rPr>
                        <a:t>CNN</a:t>
                      </a: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kern="1200" dirty="0" smtClean="0">
                          <a:solidFill>
                            <a:schemeClr val="tx1"/>
                          </a:solidFill>
                          <a:latin typeface="Times New Roman" panose="02020603050405020304" pitchFamily="18" charset="0"/>
                          <a:ea typeface="+mn-ea"/>
                          <a:cs typeface="Times New Roman" panose="02020603050405020304" pitchFamily="18" charset="0"/>
                        </a:rPr>
                        <a:t>75%</a:t>
                      </a: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dirty="0" smtClean="0">
                          <a:solidFill>
                            <a:schemeClr val="tx1"/>
                          </a:solidFill>
                        </a:rPr>
                        <a:t>30%</a:t>
                      </a:r>
                      <a:endParaRPr lang="en-US" sz="2100" b="1" dirty="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09932">
                <a:tc>
                  <a:txBody>
                    <a:bodyPr/>
                    <a:lstStyle/>
                    <a:p>
                      <a:pPr algn="ctr"/>
                      <a:r>
                        <a:rPr lang="en-US" sz="2100" b="1" dirty="0" smtClean="0"/>
                        <a:t>2019</a:t>
                      </a:r>
                    </a:p>
                    <a:p>
                      <a:pPr algn="ctr"/>
                      <a:r>
                        <a:rPr lang="en-US" sz="2100" b="1" kern="1200" dirty="0" err="1" smtClean="0">
                          <a:effectLst/>
                        </a:rPr>
                        <a:t>Kassani</a:t>
                      </a:r>
                      <a:r>
                        <a:rPr lang="en-US" sz="2100" b="1" kern="1200" dirty="0" smtClean="0">
                          <a:effectLst/>
                        </a:rPr>
                        <a:t>, P., et al. </a:t>
                      </a:r>
                      <a:endParaRPr lang="en-US" sz="2100" b="1" dirty="0" smtClean="0"/>
                    </a:p>
                    <a:p>
                      <a:pPr algn="ctr"/>
                      <a:endParaRPr lang="en-US" sz="2100" b="1" dirty="0" smtClean="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dirty="0" smtClean="0">
                          <a:solidFill>
                            <a:schemeClr val="tx1"/>
                          </a:solidFill>
                        </a:rPr>
                        <a:t>APTOS2019</a:t>
                      </a: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dirty="0" smtClean="0">
                          <a:solidFill>
                            <a:schemeClr val="tx1"/>
                          </a:solidFill>
                        </a:rPr>
                        <a:t>Xception</a:t>
                      </a: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kern="1200" dirty="0" smtClean="0">
                          <a:solidFill>
                            <a:schemeClr val="tx1"/>
                          </a:solidFill>
                          <a:latin typeface="Times New Roman" panose="02020603050405020304" pitchFamily="18" charset="0"/>
                          <a:ea typeface="+mn-ea"/>
                          <a:cs typeface="Times New Roman" panose="02020603050405020304" pitchFamily="18" charset="0"/>
                        </a:rPr>
                        <a:t>83.09%</a:t>
                      </a: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dirty="0" smtClean="0">
                          <a:solidFill>
                            <a:schemeClr val="tx1"/>
                          </a:solidFill>
                        </a:rPr>
                        <a:t>88.24%</a:t>
                      </a:r>
                      <a:endParaRPr lang="en-US" sz="2100" b="1" dirty="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09932">
                <a:tc>
                  <a:txBody>
                    <a:bodyPr/>
                    <a:lstStyle/>
                    <a:p>
                      <a:pPr algn="ctr"/>
                      <a:r>
                        <a:rPr lang="en-US" sz="2100" b="1" dirty="0" smtClean="0"/>
                        <a:t>2020</a:t>
                      </a:r>
                    </a:p>
                    <a:p>
                      <a:pPr algn="ctr"/>
                      <a:r>
                        <a:rPr lang="en-US" sz="2100" b="1" kern="1200" dirty="0" smtClean="0">
                          <a:effectLst/>
                        </a:rPr>
                        <a:t>Patel,. S. </a:t>
                      </a:r>
                      <a:endParaRPr lang="en-US" sz="2100" b="1" dirty="0" smtClean="0"/>
                    </a:p>
                    <a:p>
                      <a:pPr algn="ctr"/>
                      <a:endParaRPr lang="en-US" sz="2100" b="1" dirty="0" smtClean="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dirty="0" err="1" smtClean="0">
                          <a:solidFill>
                            <a:schemeClr val="tx1"/>
                          </a:solidFill>
                        </a:rPr>
                        <a:t>kaggle</a:t>
                      </a:r>
                      <a:endParaRPr lang="en-US" sz="2100" b="1" dirty="0" smtClean="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dirty="0" smtClean="0">
                          <a:solidFill>
                            <a:schemeClr val="tx1"/>
                          </a:solidFill>
                        </a:rPr>
                        <a:t>mobileNet-V1</a:t>
                      </a: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kern="1200" dirty="0" smtClean="0">
                          <a:solidFill>
                            <a:schemeClr val="tx1"/>
                          </a:solidFill>
                          <a:latin typeface="Times New Roman" panose="02020603050405020304" pitchFamily="18" charset="0"/>
                          <a:ea typeface="+mn-ea"/>
                          <a:cs typeface="Times New Roman" panose="02020603050405020304" pitchFamily="18" charset="0"/>
                        </a:rPr>
                        <a:t>89.84%</a:t>
                      </a: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Y" sz="2100" b="1" dirty="0" smtClean="0">
                          <a:solidFill>
                            <a:schemeClr val="tx1"/>
                          </a:solidFill>
                        </a:rPr>
                        <a:t>-</a:t>
                      </a:r>
                      <a:endParaRPr lang="en-US" sz="2100" b="1" dirty="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09932">
                <a:tc>
                  <a:txBody>
                    <a:bodyPr/>
                    <a:lstStyle/>
                    <a:p>
                      <a:pPr algn="ctr"/>
                      <a:r>
                        <a:rPr lang="en-US" sz="2100" b="1" dirty="0" smtClean="0"/>
                        <a:t>2020</a:t>
                      </a:r>
                    </a:p>
                    <a:p>
                      <a:pPr algn="ctr"/>
                      <a:r>
                        <a:rPr lang="en-US" sz="2100" b="1" kern="1200" dirty="0" smtClean="0">
                          <a:effectLst/>
                        </a:rPr>
                        <a:t> </a:t>
                      </a:r>
                      <a:r>
                        <a:rPr lang="en-US" sz="2100" b="1" kern="1200" dirty="0" err="1" smtClean="0">
                          <a:effectLst/>
                        </a:rPr>
                        <a:t>Samanta</a:t>
                      </a:r>
                      <a:r>
                        <a:rPr lang="en-US" sz="2100" b="1" kern="1200" dirty="0" smtClean="0">
                          <a:effectLst/>
                        </a:rPr>
                        <a:t>, A., </a:t>
                      </a:r>
                      <a:endParaRPr lang="en-US" sz="2100" b="1" dirty="0" smtClean="0"/>
                    </a:p>
                    <a:p>
                      <a:pPr algn="ctr"/>
                      <a:endParaRPr lang="en-US" sz="2100" b="1" dirty="0" smtClean="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dirty="0" smtClean="0">
                          <a:solidFill>
                            <a:schemeClr val="tx1"/>
                          </a:solidFill>
                        </a:rPr>
                        <a:t>3050 images</a:t>
                      </a: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dirty="0" smtClean="0">
                          <a:solidFill>
                            <a:schemeClr val="tx1"/>
                          </a:solidFill>
                        </a:rPr>
                        <a:t>DenseNet121</a:t>
                      </a: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kern="1200" dirty="0" smtClean="0">
                          <a:solidFill>
                            <a:schemeClr val="tx1"/>
                          </a:solidFill>
                          <a:latin typeface="Times New Roman" panose="02020603050405020304" pitchFamily="18" charset="0"/>
                          <a:ea typeface="+mn-ea"/>
                          <a:cs typeface="Times New Roman" panose="02020603050405020304" pitchFamily="18" charset="0"/>
                        </a:rPr>
                        <a:t>84.1%</a:t>
                      </a: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dirty="0" smtClean="0">
                          <a:solidFill>
                            <a:schemeClr val="tx1"/>
                          </a:solidFill>
                        </a:rPr>
                        <a:t>-</a:t>
                      </a:r>
                      <a:endParaRPr lang="en-US" sz="2100" b="1" dirty="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93091">
                <a:tc>
                  <a:txBody>
                    <a:bodyPr/>
                    <a:lstStyle/>
                    <a:p>
                      <a:pPr algn="ctr"/>
                      <a:r>
                        <a:rPr lang="ar-SY" sz="2100" b="1" dirty="0" smtClean="0">
                          <a:solidFill>
                            <a:schemeClr val="tx1"/>
                          </a:solidFill>
                        </a:rPr>
                        <a:t>الدراسة المقترحة</a:t>
                      </a:r>
                      <a:endParaRPr lang="en-US" sz="2100" b="1" dirty="0" smtClean="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kern="1200" dirty="0" smtClean="0">
                          <a:solidFill>
                            <a:schemeClr val="tx1"/>
                          </a:solidFill>
                          <a:latin typeface="Times New Roman" panose="02020603050405020304" pitchFamily="18" charset="0"/>
                          <a:ea typeface="+mn-ea"/>
                          <a:cs typeface="Times New Roman" panose="02020603050405020304" pitchFamily="18" charset="0"/>
                        </a:rPr>
                        <a:t>Dataset(9.613 images)</a:t>
                      </a:r>
                    </a:p>
                    <a:p>
                      <a:pPr algn="ctr"/>
                      <a:endParaRPr lang="en-US" sz="2100" b="1" dirty="0" smtClean="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dirty="0" smtClean="0">
                          <a:solidFill>
                            <a:schemeClr val="tx1"/>
                          </a:solidFill>
                        </a:rPr>
                        <a:t>MobileNet-V2</a:t>
                      </a: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kern="1200" dirty="0" smtClean="0">
                          <a:solidFill>
                            <a:schemeClr val="tx1"/>
                          </a:solidFill>
                          <a:latin typeface="Times New Roman" panose="02020603050405020304" pitchFamily="18" charset="0"/>
                          <a:ea typeface="+mn-ea"/>
                          <a:cs typeface="Times New Roman" panose="02020603050405020304" pitchFamily="18" charset="0"/>
                        </a:rPr>
                        <a:t>90.8%</a:t>
                      </a: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kern="1200" dirty="0" smtClean="0">
                          <a:solidFill>
                            <a:schemeClr val="tx1"/>
                          </a:solidFill>
                          <a:latin typeface="Times New Roman" panose="02020603050405020304" pitchFamily="18" charset="0"/>
                          <a:ea typeface="+mn-ea"/>
                          <a:cs typeface="Times New Roman" panose="02020603050405020304" pitchFamily="18" charset="0"/>
                        </a:rPr>
                        <a:t>75.72%</a:t>
                      </a:r>
                      <a:endParaRPr lang="en-US" sz="2100" b="1" kern="1200" dirty="0">
                        <a:solidFill>
                          <a:schemeClr val="tx1"/>
                        </a:solidFill>
                        <a:latin typeface="Times New Roman" panose="02020603050405020304" pitchFamily="18" charset="0"/>
                        <a:ea typeface="+mn-ea"/>
                        <a:cs typeface="Times New Roman" panose="02020603050405020304" pitchFamily="18" charset="0"/>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2" name="Text Box 10"/>
          <p:cNvSpPr txBox="1">
            <a:spLocks noChangeArrowheads="1"/>
          </p:cNvSpPr>
          <p:nvPr/>
        </p:nvSpPr>
        <p:spPr bwMode="auto">
          <a:xfrm>
            <a:off x="11591787" y="15553184"/>
            <a:ext cx="6674044" cy="523767"/>
          </a:xfrm>
          <a:prstGeom prst="rect">
            <a:avLst/>
          </a:prstGeom>
          <a:solidFill>
            <a:schemeClr val="accent1"/>
          </a:solidFill>
          <a:ln>
            <a:headEnd/>
            <a:tailEnd/>
          </a:ln>
        </p:spPr>
        <p:style>
          <a:lnRef idx="2">
            <a:schemeClr val="accent2"/>
          </a:lnRef>
          <a:fillRef idx="1">
            <a:schemeClr val="lt1"/>
          </a:fillRef>
          <a:effectRef idx="0">
            <a:schemeClr val="accent2"/>
          </a:effectRef>
          <a:fontRef idx="minor">
            <a:schemeClr val="dk1"/>
          </a:fontRef>
        </p:style>
        <p:txBody>
          <a:bodyPr wrap="square" lIns="61503" tIns="30751" rIns="61503" bIns="30751">
            <a:spAutoFit/>
          </a:bodyPr>
          <a:lstStyle/>
          <a:p>
            <a:pPr rtl="1"/>
            <a:r>
              <a:rPr lang="ar-SY" sz="3000" b="1" dirty="0"/>
              <a:t>الدراسات المرجعية</a:t>
            </a:r>
            <a:endParaRPr lang="en-US" sz="3000" dirty="0"/>
          </a:p>
        </p:txBody>
      </p:sp>
      <p:grpSp>
        <p:nvGrpSpPr>
          <p:cNvPr id="8" name="مجموعة 7"/>
          <p:cNvGrpSpPr/>
          <p:nvPr/>
        </p:nvGrpSpPr>
        <p:grpSpPr>
          <a:xfrm>
            <a:off x="7661300" y="3960519"/>
            <a:ext cx="14562686" cy="11434367"/>
            <a:chOff x="13220002" y="8913429"/>
            <a:chExt cx="21108795" cy="17599691"/>
          </a:xfrm>
        </p:grpSpPr>
        <p:grpSp>
          <p:nvGrpSpPr>
            <p:cNvPr id="7" name="مجموعة 6"/>
            <p:cNvGrpSpPr/>
            <p:nvPr/>
          </p:nvGrpSpPr>
          <p:grpSpPr>
            <a:xfrm>
              <a:off x="13220002" y="8913429"/>
              <a:ext cx="21108795" cy="17599691"/>
              <a:chOff x="21647394" y="8861181"/>
              <a:chExt cx="21108795" cy="17599691"/>
            </a:xfrm>
          </p:grpSpPr>
          <p:grpSp>
            <p:nvGrpSpPr>
              <p:cNvPr id="5" name="مجموعة 4"/>
              <p:cNvGrpSpPr/>
              <p:nvPr/>
            </p:nvGrpSpPr>
            <p:grpSpPr>
              <a:xfrm>
                <a:off x="21647394" y="8861181"/>
                <a:ext cx="21108795" cy="17599691"/>
                <a:chOff x="11425334" y="6553200"/>
                <a:chExt cx="21108795" cy="17599691"/>
              </a:xfrm>
            </p:grpSpPr>
            <p:sp>
              <p:nvSpPr>
                <p:cNvPr id="63" name="AutoShape 29"/>
                <p:cNvSpPr>
                  <a:spLocks noChangeArrowheads="1"/>
                </p:cNvSpPr>
                <p:nvPr/>
              </p:nvSpPr>
              <p:spPr bwMode="auto">
                <a:xfrm>
                  <a:off x="11425334" y="6553200"/>
                  <a:ext cx="21108795" cy="17599691"/>
                </a:xfrm>
                <a:prstGeom prst="roundRect">
                  <a:avLst>
                    <a:gd name="adj" fmla="val 7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en-US" dirty="0">
                    <a:solidFill>
                      <a:schemeClr val="tx1"/>
                    </a:solidFill>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43231" y="7650371"/>
                  <a:ext cx="15090898" cy="848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4" name="Picture 4"/>
              <p:cNvPicPr>
                <a:picLocks noChangeAspect="1" noChangeArrowheads="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2097998" y="9210560"/>
                <a:ext cx="5567293" cy="8908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8" name="Text Box 10"/>
            <p:cNvSpPr txBox="1">
              <a:spLocks noChangeArrowheads="1"/>
            </p:cNvSpPr>
            <p:nvPr/>
          </p:nvSpPr>
          <p:spPr bwMode="auto">
            <a:xfrm>
              <a:off x="19809297" y="9262807"/>
              <a:ext cx="13984398" cy="852710"/>
            </a:xfrm>
            <a:prstGeom prst="rect">
              <a:avLst/>
            </a:prstGeom>
            <a:solidFill>
              <a:schemeClr val="accent1"/>
            </a:solidFill>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defTabSz="2952336">
                <a:spcBef>
                  <a:spcPct val="50000"/>
                </a:spcBef>
              </a:pPr>
              <a:r>
                <a:rPr lang="ar-SY" sz="3000" b="1" dirty="0">
                  <a:solidFill>
                    <a:schemeClr val="tx1"/>
                  </a:solidFill>
                </a:rPr>
                <a:t>مراحل البحث</a:t>
              </a:r>
              <a:endParaRPr lang="en-US" sz="3000" b="1" dirty="0">
                <a:solidFill>
                  <a:schemeClr val="tx1"/>
                </a:solidFill>
              </a:endParaRPr>
            </a:p>
          </p:txBody>
        </p:sp>
      </p:grpSp>
      <p:sp>
        <p:nvSpPr>
          <p:cNvPr id="65" name="Text Box 10"/>
          <p:cNvSpPr txBox="1">
            <a:spLocks noChangeArrowheads="1"/>
          </p:cNvSpPr>
          <p:nvPr/>
        </p:nvSpPr>
        <p:spPr bwMode="auto">
          <a:xfrm>
            <a:off x="12207170" y="9878871"/>
            <a:ext cx="9647656" cy="523767"/>
          </a:xfrm>
          <a:prstGeom prst="rect">
            <a:avLst/>
          </a:prstGeom>
          <a:solidFill>
            <a:schemeClr val="accent1"/>
          </a:solidFill>
          <a:ln>
            <a:headEnd/>
            <a:tailEnd/>
          </a:ln>
        </p:spPr>
        <p:style>
          <a:lnRef idx="2">
            <a:schemeClr val="accent2"/>
          </a:lnRef>
          <a:fillRef idx="1">
            <a:schemeClr val="lt1"/>
          </a:fillRef>
          <a:effectRef idx="0">
            <a:schemeClr val="accent2"/>
          </a:effectRef>
          <a:fontRef idx="minor">
            <a:schemeClr val="dk1"/>
          </a:fontRef>
        </p:style>
        <p:txBody>
          <a:bodyPr wrap="square" lIns="61503" tIns="30751" rIns="61503" bIns="30751">
            <a:spAutoFit/>
          </a:bodyPr>
          <a:lstStyle/>
          <a:p>
            <a:pPr defTabSz="2952336">
              <a:spcBef>
                <a:spcPct val="50000"/>
              </a:spcBef>
            </a:pPr>
            <a:r>
              <a:rPr lang="ar-SY" sz="3000" b="1" dirty="0">
                <a:solidFill>
                  <a:schemeClr val="tx1"/>
                </a:solidFill>
              </a:rPr>
              <a:t>النتائج</a:t>
            </a:r>
            <a:endParaRPr lang="en-US" sz="3000" b="1" dirty="0">
              <a:solidFill>
                <a:schemeClr val="tx1"/>
              </a:solidFill>
            </a:endParaRPr>
          </a:p>
        </p:txBody>
      </p:sp>
      <p:graphicFrame>
        <p:nvGraphicFramePr>
          <p:cNvPr id="66" name="جدول 65"/>
          <p:cNvGraphicFramePr>
            <a:graphicFrameLocks noGrp="1"/>
          </p:cNvGraphicFramePr>
          <p:nvPr>
            <p:extLst>
              <p:ext uri="{D42A27DB-BD31-4B8C-83A1-F6EECF244321}">
                <p14:modId xmlns:p14="http://schemas.microsoft.com/office/powerpoint/2010/main" val="507452614"/>
              </p:ext>
            </p:extLst>
          </p:nvPr>
        </p:nvGraphicFramePr>
        <p:xfrm>
          <a:off x="8572964" y="10443025"/>
          <a:ext cx="12735628" cy="4908565"/>
        </p:xfrm>
        <a:graphic>
          <a:graphicData uri="http://schemas.openxmlformats.org/drawingml/2006/table">
            <a:tbl>
              <a:tblPr firstRow="1" bandRow="1">
                <a:tableStyleId>{F2DE63D5-997A-4646-A377-4702673A728D}</a:tableStyleId>
              </a:tblPr>
              <a:tblGrid>
                <a:gridCol w="3450495"/>
                <a:gridCol w="4426625"/>
                <a:gridCol w="1588726"/>
                <a:gridCol w="3269782"/>
              </a:tblGrid>
              <a:tr h="376249">
                <a:tc>
                  <a:txBody>
                    <a:bodyPr/>
                    <a:lstStyle/>
                    <a:p>
                      <a:pPr algn="ctr"/>
                      <a:r>
                        <a:rPr lang="ar-SY" sz="2100" dirty="0" smtClean="0">
                          <a:solidFill>
                            <a:schemeClr val="tx1"/>
                          </a:solidFill>
                        </a:rPr>
                        <a:t>النتائج</a:t>
                      </a:r>
                      <a:endParaRPr lang="en-US" sz="2100" b="1" dirty="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Y" sz="2100" dirty="0" smtClean="0">
                          <a:solidFill>
                            <a:schemeClr val="tx1"/>
                          </a:solidFill>
                        </a:rPr>
                        <a:t>النموذج</a:t>
                      </a:r>
                      <a:r>
                        <a:rPr lang="ar-SY" sz="2100" baseline="0" dirty="0" smtClean="0">
                          <a:solidFill>
                            <a:schemeClr val="tx1"/>
                          </a:solidFill>
                        </a:rPr>
                        <a:t> المستخدم</a:t>
                      </a:r>
                      <a:endParaRPr lang="en-US" sz="2100" b="1" dirty="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Y" sz="2100" dirty="0" smtClean="0">
                          <a:solidFill>
                            <a:schemeClr val="tx1"/>
                          </a:solidFill>
                        </a:rPr>
                        <a:t>التصنيف</a:t>
                      </a:r>
                      <a:endParaRPr lang="en-US" sz="2100" b="1" dirty="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Y" sz="2100" dirty="0" smtClean="0">
                          <a:solidFill>
                            <a:schemeClr val="tx1"/>
                          </a:solidFill>
                        </a:rPr>
                        <a:t>قاعدة</a:t>
                      </a:r>
                      <a:r>
                        <a:rPr lang="ar-SY" sz="2100" baseline="0" dirty="0" smtClean="0">
                          <a:solidFill>
                            <a:schemeClr val="tx1"/>
                          </a:solidFill>
                        </a:rPr>
                        <a:t> البيانات المستخدمة</a:t>
                      </a:r>
                      <a:endParaRPr lang="en-US" sz="2100" b="1" dirty="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28748">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b="1" kern="1200" dirty="0" smtClean="0">
                          <a:solidFill>
                            <a:schemeClr val="tx1"/>
                          </a:solidFill>
                          <a:effectLst/>
                          <a:latin typeface="Times New Roman"/>
                          <a:ea typeface="Calibri"/>
                          <a:cs typeface="Simplified Arabic"/>
                        </a:rPr>
                        <a:t>Accuracy: 90.8%</a:t>
                      </a:r>
                    </a:p>
                    <a:p>
                      <a:pPr algn="ctr" rtl="0">
                        <a:lnSpc>
                          <a:spcPct val="150000"/>
                        </a:lnSpc>
                        <a:spcAft>
                          <a:spcPts val="0"/>
                        </a:spcAft>
                      </a:pPr>
                      <a:r>
                        <a:rPr lang="en-US" sz="1600" b="1" kern="1200" dirty="0" smtClean="0">
                          <a:solidFill>
                            <a:schemeClr val="tx1"/>
                          </a:solidFill>
                          <a:effectLst/>
                          <a:latin typeface="Times New Roman"/>
                          <a:ea typeface="Calibri"/>
                          <a:cs typeface="Simplified Arabic"/>
                        </a:rPr>
                        <a:t>Sensitivity: 75.72%</a:t>
                      </a:r>
                    </a:p>
                    <a:p>
                      <a:pPr algn="ctr" rtl="0">
                        <a:lnSpc>
                          <a:spcPct val="150000"/>
                        </a:lnSpc>
                        <a:spcAft>
                          <a:spcPts val="0"/>
                        </a:spcAft>
                      </a:pPr>
                      <a:r>
                        <a:rPr lang="en-US" sz="1600" b="1" dirty="0" smtClean="0">
                          <a:solidFill>
                            <a:schemeClr val="tx1"/>
                          </a:solidFill>
                          <a:effectLst/>
                          <a:latin typeface="Times New Roman"/>
                          <a:ea typeface="Calibri"/>
                          <a:cs typeface="Simplified Arabic"/>
                        </a:rPr>
                        <a:t>Precision: 85.82%</a:t>
                      </a: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kern="1200" dirty="0" smtClean="0">
                          <a:solidFill>
                            <a:schemeClr val="tx1"/>
                          </a:solidFill>
                          <a:latin typeface="Times New Roman" panose="02020603050405020304" pitchFamily="18" charset="0"/>
                          <a:ea typeface="+mn-ea"/>
                          <a:cs typeface="Times New Roman" panose="02020603050405020304" pitchFamily="18" charset="0"/>
                        </a:rPr>
                        <a:t>MobilenetV2</a:t>
                      </a:r>
                    </a:p>
                    <a:p>
                      <a:pPr marL="0" algn="ctr" defTabSz="914400" rtl="0" eaLnBrk="1" latinLnBrk="0" hangingPunct="1"/>
                      <a:r>
                        <a:rPr lang="en-US" sz="1600" b="1" kern="1200" dirty="0" smtClean="0">
                          <a:solidFill>
                            <a:schemeClr val="tx1"/>
                          </a:solidFill>
                          <a:latin typeface="Times New Roman" panose="02020603050405020304" pitchFamily="18" charset="0"/>
                          <a:ea typeface="+mn-ea"/>
                          <a:cs typeface="Times New Roman" panose="02020603050405020304" pitchFamily="18" charset="0"/>
                        </a:rPr>
                        <a:t>(Normal- Mild- Moderate- Severe)</a:t>
                      </a: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Y" sz="2100" dirty="0" smtClean="0">
                          <a:solidFill>
                            <a:schemeClr val="tx1"/>
                          </a:solidFill>
                        </a:rPr>
                        <a:t>4</a:t>
                      </a:r>
                      <a:endParaRPr lang="en-US" sz="2100" b="1" dirty="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sz="2100" b="1" kern="1200" dirty="0" smtClean="0">
                          <a:solidFill>
                            <a:schemeClr val="tx1"/>
                          </a:solidFill>
                          <a:latin typeface="Times New Roman" panose="02020603050405020304" pitchFamily="18" charset="0"/>
                          <a:ea typeface="+mn-ea"/>
                          <a:cs typeface="Times New Roman" panose="02020603050405020304" pitchFamily="18" charset="0"/>
                        </a:rPr>
                        <a:t>Dataset(9.613)images</a:t>
                      </a:r>
                    </a:p>
                    <a:p>
                      <a:pPr algn="ctr"/>
                      <a:r>
                        <a:rPr lang="en-US" sz="2100" b="1" kern="1200" dirty="0" smtClean="0">
                          <a:solidFill>
                            <a:schemeClr val="tx1"/>
                          </a:solidFill>
                          <a:latin typeface="Times New Roman" panose="02020603050405020304" pitchFamily="18" charset="0"/>
                          <a:ea typeface="+mn-ea"/>
                          <a:cs typeface="Times New Roman" panose="02020603050405020304" pitchFamily="18" charset="0"/>
                        </a:rPr>
                        <a:t>Kaggle</a:t>
                      </a:r>
                    </a:p>
                    <a:p>
                      <a:pPr algn="ctr"/>
                      <a:r>
                        <a:rPr lang="en-US" sz="2100" b="1" kern="1200" dirty="0" smtClean="0">
                          <a:solidFill>
                            <a:schemeClr val="tx1"/>
                          </a:solidFill>
                          <a:latin typeface="Times New Roman" panose="02020603050405020304" pitchFamily="18" charset="0"/>
                          <a:ea typeface="+mn-ea"/>
                          <a:cs typeface="Times New Roman" panose="02020603050405020304" pitchFamily="18" charset="0"/>
                        </a:rPr>
                        <a:t>APTOS</a:t>
                      </a:r>
                    </a:p>
                    <a:p>
                      <a:pPr algn="ctr"/>
                      <a:r>
                        <a:rPr lang="en-US" sz="2100" b="1" kern="1200" dirty="0" smtClean="0">
                          <a:solidFill>
                            <a:schemeClr val="tx1"/>
                          </a:solidFill>
                          <a:latin typeface="Times New Roman" panose="02020603050405020304" pitchFamily="18" charset="0"/>
                          <a:ea typeface="+mn-ea"/>
                          <a:cs typeface="Times New Roman" panose="02020603050405020304" pitchFamily="18" charset="0"/>
                        </a:rPr>
                        <a:t>Messidor</a:t>
                      </a:r>
                      <a:endParaRPr lang="en-US" sz="2100" b="1" kern="1200" dirty="0">
                        <a:solidFill>
                          <a:schemeClr val="tx1"/>
                        </a:solidFill>
                        <a:latin typeface="Times New Roman" panose="02020603050405020304" pitchFamily="18" charset="0"/>
                        <a:ea typeface="+mn-ea"/>
                        <a:cs typeface="Times New Roman" panose="02020603050405020304" pitchFamily="18" charset="0"/>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89143">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b="1" kern="1200" dirty="0" smtClean="0">
                          <a:solidFill>
                            <a:schemeClr val="tx1"/>
                          </a:solidFill>
                          <a:effectLst/>
                          <a:latin typeface="Times New Roman"/>
                          <a:ea typeface="Calibri"/>
                          <a:cs typeface="Simplified Arabic"/>
                        </a:rPr>
                        <a:t>Accuracy: 98.53%</a:t>
                      </a:r>
                    </a:p>
                    <a:p>
                      <a:pPr algn="ctr" rtl="0">
                        <a:lnSpc>
                          <a:spcPct val="150000"/>
                        </a:lnSpc>
                        <a:spcAft>
                          <a:spcPts val="0"/>
                        </a:spcAft>
                      </a:pPr>
                      <a:r>
                        <a:rPr lang="en-US" sz="1600" b="1" kern="1200" dirty="0" smtClean="0">
                          <a:solidFill>
                            <a:schemeClr val="tx1"/>
                          </a:solidFill>
                          <a:effectLst/>
                          <a:latin typeface="Times New Roman"/>
                          <a:ea typeface="Calibri"/>
                          <a:cs typeface="Simplified Arabic"/>
                        </a:rPr>
                        <a:t>Sensitivity: 98.56%</a:t>
                      </a:r>
                    </a:p>
                    <a:p>
                      <a:pPr algn="ctr" rtl="0">
                        <a:lnSpc>
                          <a:spcPct val="150000"/>
                        </a:lnSpc>
                        <a:spcAft>
                          <a:spcPts val="0"/>
                        </a:spcAft>
                      </a:pPr>
                      <a:r>
                        <a:rPr lang="en-US" sz="1600" b="1" dirty="0" smtClean="0">
                          <a:solidFill>
                            <a:schemeClr val="tx1"/>
                          </a:solidFill>
                          <a:effectLst/>
                          <a:latin typeface="Times New Roman"/>
                          <a:ea typeface="Calibri"/>
                          <a:cs typeface="Simplified Arabic"/>
                        </a:rPr>
                        <a:t>Precision: 98.51%</a:t>
                      </a:r>
                    </a:p>
                  </a:txBody>
                  <a:tcPr marL="47312" marR="473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Times New Roman" panose="02020603050405020304" pitchFamily="18" charset="0"/>
                          <a:ea typeface="+mn-ea"/>
                          <a:cs typeface="Times New Roman" panose="02020603050405020304" pitchFamily="18" charset="0"/>
                        </a:rPr>
                        <a:t>MobilenetV2</a:t>
                      </a:r>
                      <a:r>
                        <a:rPr lang="ar-SY" sz="1800" b="1" kern="1200" dirty="0" smtClean="0">
                          <a:solidFill>
                            <a:schemeClr val="tx1"/>
                          </a:solidFill>
                          <a:latin typeface="Times New Roman" panose="02020603050405020304" pitchFamily="18" charset="0"/>
                          <a:ea typeface="+mn-ea"/>
                          <a:cs typeface="Times New Roman" panose="02020603050405020304"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Times New Roman" panose="02020603050405020304" pitchFamily="18" charset="0"/>
                          <a:cs typeface="Times New Roman" panose="02020603050405020304" pitchFamily="18" charset="0"/>
                        </a:rPr>
                        <a:t>(Normal – Mild)</a:t>
                      </a:r>
                      <a:endParaRPr lang="ar-SY" sz="1800" b="1" dirty="0" smtClean="0">
                        <a:solidFill>
                          <a:schemeClr val="tx1"/>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endParaRPr>
                    </a:p>
                    <a:p>
                      <a:pPr algn="ctr"/>
                      <a:endParaRPr lang="en-US" sz="1300" b="1" dirty="0" smtClean="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n-US" sz="2100" dirty="0" smtClean="0">
                          <a:solidFill>
                            <a:schemeClr val="tx1"/>
                          </a:solidFill>
                        </a:rPr>
                        <a:t>2</a:t>
                      </a:r>
                      <a:endParaRPr lang="en-US" sz="2100" b="1" dirty="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r>
              <a:tr h="10693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b="1" kern="1200" dirty="0" smtClean="0">
                          <a:solidFill>
                            <a:schemeClr val="tx1"/>
                          </a:solidFill>
                          <a:effectLst/>
                          <a:latin typeface="Times New Roman"/>
                          <a:ea typeface="Calibri"/>
                          <a:cs typeface="Simplified Arabic"/>
                        </a:rPr>
                        <a:t>Accuracy: 97.77%</a:t>
                      </a:r>
                    </a:p>
                    <a:p>
                      <a:pPr algn="ctr" rtl="0">
                        <a:lnSpc>
                          <a:spcPct val="150000"/>
                        </a:lnSpc>
                        <a:spcAft>
                          <a:spcPts val="0"/>
                        </a:spcAft>
                      </a:pPr>
                      <a:r>
                        <a:rPr lang="en-US" sz="1600" b="1" kern="1200" dirty="0" smtClean="0">
                          <a:solidFill>
                            <a:schemeClr val="tx1"/>
                          </a:solidFill>
                          <a:effectLst/>
                          <a:latin typeface="Times New Roman"/>
                          <a:ea typeface="Calibri"/>
                          <a:cs typeface="Simplified Arabic"/>
                        </a:rPr>
                        <a:t>Sensitivity: 97.75%</a:t>
                      </a:r>
                    </a:p>
                    <a:p>
                      <a:pPr algn="ctr" rtl="0">
                        <a:lnSpc>
                          <a:spcPct val="150000"/>
                        </a:lnSpc>
                        <a:spcAft>
                          <a:spcPts val="0"/>
                        </a:spcAft>
                      </a:pPr>
                      <a:r>
                        <a:rPr lang="en-US" sz="1600" b="1" dirty="0" smtClean="0">
                          <a:solidFill>
                            <a:schemeClr val="tx1"/>
                          </a:solidFill>
                          <a:effectLst/>
                          <a:latin typeface="Times New Roman"/>
                          <a:ea typeface="Calibri"/>
                          <a:cs typeface="Simplified Arabic"/>
                        </a:rPr>
                        <a:t>Precision: 97.79%</a:t>
                      </a:r>
                    </a:p>
                  </a:txBody>
                  <a:tcPr marL="47312" marR="473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06000"/>
                        </a:lnSpc>
                        <a:spcAft>
                          <a:spcPts val="800"/>
                        </a:spcAft>
                      </a:pPr>
                      <a:r>
                        <a:rPr lang="en-US" sz="1800" b="1" dirty="0" smtClean="0">
                          <a:solidFill>
                            <a:schemeClr val="tx1"/>
                          </a:solidFill>
                          <a:latin typeface="Times New Roman" panose="02020603050405020304" pitchFamily="18" charset="0"/>
                          <a:cs typeface="Times New Roman" panose="02020603050405020304" pitchFamily="18" charset="0"/>
                        </a:rPr>
                        <a:t>MobileNetV2</a:t>
                      </a:r>
                      <a:endParaRPr lang="ar-SY" sz="1800" b="1" dirty="0" smtClean="0">
                        <a:solidFill>
                          <a:schemeClr val="tx1"/>
                        </a:solidFill>
                        <a:latin typeface="Times New Roman" panose="02020603050405020304" pitchFamily="18" charset="0"/>
                        <a:cs typeface="Times New Roman" panose="02020603050405020304" pitchFamily="18" charset="0"/>
                      </a:endParaRPr>
                    </a:p>
                    <a:p>
                      <a:pPr algn="ctr" rtl="1">
                        <a:lnSpc>
                          <a:spcPct val="106000"/>
                        </a:lnSpc>
                        <a:spcAft>
                          <a:spcPts val="800"/>
                        </a:spcAft>
                      </a:pPr>
                      <a:r>
                        <a:rPr lang="en-US" sz="1800" b="1" dirty="0" smtClean="0">
                          <a:solidFill>
                            <a:schemeClr val="tx1"/>
                          </a:solidFill>
                          <a:latin typeface="Times New Roman" panose="02020603050405020304" pitchFamily="18" charset="0"/>
                          <a:cs typeface="Times New Roman" panose="02020603050405020304" pitchFamily="18" charset="0"/>
                        </a:rPr>
                        <a:t>(Normal – Moderate)</a:t>
                      </a:r>
                      <a:endParaRPr lang="ar-SY" sz="1800" b="1" dirty="0" smtClean="0">
                        <a:solidFill>
                          <a:schemeClr val="tx1"/>
                        </a:solidFill>
                        <a:latin typeface="Times New Roman" panose="02020603050405020304" pitchFamily="18" charset="0"/>
                        <a:cs typeface="Times New Roman" panose="02020603050405020304" pitchFamily="18" charset="0"/>
                      </a:endParaRPr>
                    </a:p>
                    <a:p>
                      <a:pPr algn="ctr"/>
                      <a:endParaRPr lang="en-US" sz="1800" b="1" dirty="0" smtClean="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000" b="1" dirty="0">
                        <a:solidFill>
                          <a:schemeClr val="tx1"/>
                        </a:solidFill>
                      </a:endParaRPr>
                    </a:p>
                  </a:txBody>
                  <a:tcPr/>
                </a:tc>
                <a:tc vMerge="1">
                  <a:txBody>
                    <a:bodyPr/>
                    <a:lstStyle/>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20000"/>
                        <a:lumOff val="80000"/>
                      </a:schemeClr>
                    </a:solidFill>
                  </a:tcPr>
                </a:tc>
              </a:tr>
              <a:tr h="1128748">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b="1" kern="1200" dirty="0" smtClean="0">
                          <a:solidFill>
                            <a:schemeClr val="tx1"/>
                          </a:solidFill>
                          <a:effectLst/>
                          <a:latin typeface="Times New Roman"/>
                          <a:ea typeface="Calibri"/>
                          <a:cs typeface="Simplified Arabic"/>
                        </a:rPr>
                        <a:t>Accuracy: 99.09%</a:t>
                      </a:r>
                    </a:p>
                    <a:p>
                      <a:pPr algn="ctr" rtl="0">
                        <a:lnSpc>
                          <a:spcPct val="150000"/>
                        </a:lnSpc>
                        <a:spcAft>
                          <a:spcPts val="0"/>
                        </a:spcAft>
                      </a:pPr>
                      <a:r>
                        <a:rPr lang="en-US" sz="1600" b="1" kern="1200" dirty="0" smtClean="0">
                          <a:solidFill>
                            <a:schemeClr val="tx1"/>
                          </a:solidFill>
                          <a:effectLst/>
                          <a:latin typeface="Times New Roman"/>
                          <a:ea typeface="Calibri"/>
                          <a:cs typeface="Simplified Arabic"/>
                        </a:rPr>
                        <a:t>Sensitivity: 99.06%</a:t>
                      </a:r>
                    </a:p>
                    <a:p>
                      <a:pPr algn="ctr" rtl="0">
                        <a:lnSpc>
                          <a:spcPct val="150000"/>
                        </a:lnSpc>
                        <a:spcAft>
                          <a:spcPts val="0"/>
                        </a:spcAft>
                      </a:pPr>
                      <a:r>
                        <a:rPr lang="en-US" sz="1600" b="1" dirty="0" smtClean="0">
                          <a:solidFill>
                            <a:schemeClr val="tx1"/>
                          </a:solidFill>
                          <a:effectLst/>
                          <a:latin typeface="Times New Roman"/>
                          <a:ea typeface="Calibri"/>
                          <a:cs typeface="Simplified Arabic"/>
                        </a:rPr>
                        <a:t>Precision: 99.12%</a:t>
                      </a:r>
                      <a:endParaRPr lang="en-US" sz="2100" b="1" dirty="0" smtClean="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06000"/>
                        </a:lnSpc>
                        <a:spcAft>
                          <a:spcPts val="800"/>
                        </a:spcAft>
                      </a:pPr>
                      <a:r>
                        <a:rPr lang="en-US" sz="1800" b="1" dirty="0" smtClean="0">
                          <a:solidFill>
                            <a:schemeClr val="tx1"/>
                          </a:solidFill>
                          <a:latin typeface="Times New Roman" panose="02020603050405020304" pitchFamily="18" charset="0"/>
                          <a:cs typeface="Times New Roman" panose="02020603050405020304" pitchFamily="18" charset="0"/>
                        </a:rPr>
                        <a:t>MobileNetV2</a:t>
                      </a:r>
                      <a:endParaRPr lang="ar-SY" sz="1800" b="1" dirty="0" smtClean="0">
                        <a:solidFill>
                          <a:schemeClr val="tx1"/>
                        </a:solidFill>
                        <a:latin typeface="Times New Roman" panose="02020603050405020304" pitchFamily="18" charset="0"/>
                        <a:cs typeface="Times New Roman" panose="02020603050405020304" pitchFamily="18" charset="0"/>
                      </a:endParaRPr>
                    </a:p>
                    <a:p>
                      <a:pPr algn="ctr" rtl="1">
                        <a:lnSpc>
                          <a:spcPct val="106000"/>
                        </a:lnSpc>
                        <a:spcAft>
                          <a:spcPts val="800"/>
                        </a:spcAft>
                      </a:pPr>
                      <a:r>
                        <a:rPr lang="en-US" sz="1800" b="1" dirty="0" smtClean="0">
                          <a:solidFill>
                            <a:schemeClr val="tx1"/>
                          </a:solidFill>
                          <a:latin typeface="Times New Roman" panose="02020603050405020304" pitchFamily="18" charset="0"/>
                          <a:cs typeface="Times New Roman" panose="02020603050405020304" pitchFamily="18" charset="0"/>
                        </a:rPr>
                        <a:t>(Normal – Severe)</a:t>
                      </a:r>
                      <a:endParaRPr lang="ar-SY" sz="1800" b="1" dirty="0" smtClean="0">
                        <a:solidFill>
                          <a:schemeClr val="tx1"/>
                        </a:solidFill>
                        <a:latin typeface="Times New Roman" panose="02020603050405020304" pitchFamily="18" charset="0"/>
                        <a:cs typeface="Times New Roman" panose="02020603050405020304" pitchFamily="18" charset="0"/>
                      </a:endParaRPr>
                    </a:p>
                    <a:p>
                      <a:pPr algn="ctr"/>
                      <a:endParaRPr lang="en-US" sz="1800" b="1" dirty="0" smtClean="0">
                        <a:solidFill>
                          <a:schemeClr val="tx1"/>
                        </a:solidFill>
                      </a:endParaRPr>
                    </a:p>
                  </a:txBody>
                  <a:tcPr marL="63083" marR="63083" marT="29704" marB="29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000" b="1" dirty="0">
                        <a:solidFill>
                          <a:schemeClr val="tx1"/>
                        </a:solidFill>
                      </a:endParaRPr>
                    </a:p>
                  </a:txBody>
                  <a:tcPr/>
                </a:tc>
                <a:tc vMerge="1">
                  <a:txBody>
                    <a:bodyPr/>
                    <a:lstStyle/>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7" name="Text Box 10"/>
          <p:cNvSpPr txBox="1">
            <a:spLocks noChangeArrowheads="1"/>
          </p:cNvSpPr>
          <p:nvPr/>
        </p:nvSpPr>
        <p:spPr bwMode="auto">
          <a:xfrm>
            <a:off x="641150" y="15560673"/>
            <a:ext cx="6674044" cy="523767"/>
          </a:xfrm>
          <a:prstGeom prst="rect">
            <a:avLst/>
          </a:prstGeom>
          <a:solidFill>
            <a:schemeClr val="accent1"/>
          </a:solidFill>
          <a:ln>
            <a:headEnd/>
            <a:tailEnd/>
          </a:ln>
        </p:spPr>
        <p:style>
          <a:lnRef idx="2">
            <a:schemeClr val="accent2"/>
          </a:lnRef>
          <a:fillRef idx="1">
            <a:schemeClr val="lt1"/>
          </a:fillRef>
          <a:effectRef idx="0">
            <a:schemeClr val="accent2"/>
          </a:effectRef>
          <a:fontRef idx="minor">
            <a:schemeClr val="dk1"/>
          </a:fontRef>
        </p:style>
        <p:txBody>
          <a:bodyPr wrap="square" lIns="61503" tIns="30751" rIns="61503" bIns="30751">
            <a:spAutoFit/>
          </a:bodyPr>
          <a:lstStyle/>
          <a:p>
            <a:pPr rtl="1"/>
            <a:r>
              <a:rPr lang="ar-SY" sz="3000" b="1" dirty="0"/>
              <a:t>المراجع</a:t>
            </a:r>
            <a:endParaRPr lang="en-US" sz="3000" dirty="0"/>
          </a:p>
        </p:txBody>
      </p:sp>
      <p:grpSp>
        <p:nvGrpSpPr>
          <p:cNvPr id="2" name="مجموعة 1"/>
          <p:cNvGrpSpPr/>
          <p:nvPr/>
        </p:nvGrpSpPr>
        <p:grpSpPr>
          <a:xfrm>
            <a:off x="22527443" y="17817017"/>
            <a:ext cx="7251666" cy="3344775"/>
            <a:chOff x="42210788" y="20019326"/>
            <a:chExt cx="11163301" cy="3729220"/>
          </a:xfrm>
        </p:grpSpPr>
        <p:sp>
          <p:nvSpPr>
            <p:cNvPr id="39" name="AutoShape 30"/>
            <p:cNvSpPr>
              <a:spLocks noChangeArrowheads="1"/>
            </p:cNvSpPr>
            <p:nvPr/>
          </p:nvSpPr>
          <p:spPr bwMode="auto">
            <a:xfrm>
              <a:off x="42210788" y="20019326"/>
              <a:ext cx="11163301" cy="3729220"/>
            </a:xfrm>
            <a:prstGeom prst="roundRect">
              <a:avLst>
                <a:gd name="adj" fmla="val 7000"/>
              </a:avLst>
            </a:prstGeom>
            <a:solidFill>
              <a:schemeClr val="bg1"/>
            </a:solidFill>
            <a:ln w="9525">
              <a:solidFill>
                <a:schemeClr val="tx1"/>
              </a:solidFill>
              <a:round/>
              <a:headEnd/>
              <a:tailEnd/>
            </a:ln>
            <a:effectLst/>
          </p:spPr>
          <p:txBody>
            <a:bodyPr wrap="square" anchor="t" anchorCtr="0"/>
            <a:lstStyle/>
            <a:p>
              <a:pPr algn="just" rtl="1"/>
              <a:endParaRPr lang="ar-SY" sz="3200" dirty="0"/>
            </a:p>
            <a:p>
              <a:pPr algn="just" rtl="1"/>
              <a:endParaRPr lang="ar-SY" sz="2400" dirty="0"/>
            </a:p>
            <a:p>
              <a:pPr algn="just" rtl="1"/>
              <a:r>
                <a:rPr lang="ar-SY" sz="2400" dirty="0"/>
                <a:t>إ</a:t>
              </a:r>
              <a:r>
                <a:rPr lang="ar-SA" sz="2400" dirty="0"/>
                <a:t>يجاد </a:t>
              </a:r>
              <a:r>
                <a:rPr lang="ar-SA" sz="2400" dirty="0"/>
                <a:t>حل حاسوبي لتوفير الجهد والوقت على الأطباء لتحليل هذه البيانات الطبية المتضمنة معلومات مهمة </a:t>
              </a:r>
              <a:r>
                <a:rPr lang="ar-SA" sz="2400" dirty="0"/>
                <a:t>ودقيقة</a:t>
              </a:r>
              <a:r>
                <a:rPr lang="en-US" sz="1900" dirty="0"/>
                <a:t>[1]</a:t>
              </a:r>
              <a:r>
                <a:rPr lang="ar-SA" sz="2400" dirty="0"/>
                <a:t>. </a:t>
              </a:r>
              <a:r>
                <a:rPr lang="ar-SA" sz="2400" dirty="0"/>
                <a:t>مما يوفر الراحة للطبيب عند مراجعة عدد كبير من صور قاع العين الناتجة عن تصوير المرضى، ويقلل من فترة تشخيص الطبيب للمريض؛ ومن ثم يقلل من الخطأ التشخيصي الذي قد ينجم عن التعب، كما ويقلل من مشكلة الازدحام</a:t>
              </a:r>
              <a:r>
                <a:rPr lang="en-US" sz="1900" dirty="0"/>
                <a:t>[2]</a:t>
              </a:r>
              <a:r>
                <a:rPr lang="ar-SY" sz="2400" dirty="0"/>
                <a:t>.</a:t>
              </a:r>
              <a:endParaRPr lang="en-US" sz="2400" dirty="0"/>
            </a:p>
          </p:txBody>
        </p:sp>
        <p:sp>
          <p:nvSpPr>
            <p:cNvPr id="36" name="Text Box 42"/>
            <p:cNvSpPr txBox="1">
              <a:spLocks noChangeArrowheads="1"/>
            </p:cNvSpPr>
            <p:nvPr/>
          </p:nvSpPr>
          <p:spPr bwMode="auto">
            <a:xfrm>
              <a:off x="42550712" y="20130616"/>
              <a:ext cx="10483452" cy="617674"/>
            </a:xfrm>
            <a:prstGeom prst="rect">
              <a:avLst/>
            </a:prstGeom>
            <a:solidFill>
              <a:schemeClr val="accent1"/>
            </a:solidFill>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defTabSz="2952336" rtl="1">
                <a:spcBef>
                  <a:spcPct val="50000"/>
                </a:spcBef>
              </a:pPr>
              <a:r>
                <a:rPr lang="ar-SY" sz="3000" b="1" dirty="0">
                  <a:solidFill>
                    <a:schemeClr val="tx1"/>
                  </a:solidFill>
                </a:rPr>
                <a:t>أهمية </a:t>
              </a:r>
              <a:r>
                <a:rPr lang="ar-SY" sz="3000" b="1" dirty="0">
                  <a:solidFill>
                    <a:schemeClr val="tx1"/>
                  </a:solidFill>
                </a:rPr>
                <a:t>البحث</a:t>
              </a:r>
              <a:endParaRPr lang="en-US" sz="3000" b="1" dirty="0">
                <a:solidFill>
                  <a:schemeClr val="tx1"/>
                </a:solidFill>
              </a:endParaRPr>
            </a:p>
          </p:txBody>
        </p:sp>
      </p:grpSp>
      <p:grpSp>
        <p:nvGrpSpPr>
          <p:cNvPr id="43" name="مجموعة 42"/>
          <p:cNvGrpSpPr/>
          <p:nvPr/>
        </p:nvGrpSpPr>
        <p:grpSpPr>
          <a:xfrm>
            <a:off x="22527443" y="15646820"/>
            <a:ext cx="7251666" cy="2101739"/>
            <a:chOff x="42210788" y="20019326"/>
            <a:chExt cx="11163301" cy="3816487"/>
          </a:xfrm>
        </p:grpSpPr>
        <p:sp>
          <p:nvSpPr>
            <p:cNvPr id="44" name="AutoShape 30"/>
            <p:cNvSpPr>
              <a:spLocks noChangeArrowheads="1"/>
            </p:cNvSpPr>
            <p:nvPr/>
          </p:nvSpPr>
          <p:spPr bwMode="auto">
            <a:xfrm>
              <a:off x="42210788" y="20019326"/>
              <a:ext cx="11163301" cy="3816487"/>
            </a:xfrm>
            <a:prstGeom prst="roundRect">
              <a:avLst>
                <a:gd name="adj" fmla="val 7000"/>
              </a:avLst>
            </a:prstGeom>
            <a:solidFill>
              <a:schemeClr val="bg1"/>
            </a:solidFill>
            <a:ln w="9525">
              <a:solidFill>
                <a:schemeClr val="tx1"/>
              </a:solidFill>
              <a:round/>
              <a:headEnd/>
              <a:tailEnd/>
            </a:ln>
            <a:effectLst/>
          </p:spPr>
          <p:txBody>
            <a:bodyPr wrap="square" anchor="t" anchorCtr="0"/>
            <a:lstStyle/>
            <a:p>
              <a:pPr algn="just" rtl="1"/>
              <a:endParaRPr lang="ar-SY" sz="3200" dirty="0"/>
            </a:p>
            <a:p>
              <a:pPr algn="just" rtl="1"/>
              <a:endParaRPr lang="ar-SY" sz="2400" dirty="0"/>
            </a:p>
            <a:p>
              <a:pPr algn="just" rtl="1"/>
              <a:r>
                <a:rPr lang="ar-SY" sz="2400" dirty="0"/>
                <a:t>ي</a:t>
              </a:r>
              <a:r>
                <a:rPr lang="ar-SA" sz="2400" dirty="0"/>
                <a:t>هدف </a:t>
              </a:r>
              <a:r>
                <a:rPr lang="ar-SA" sz="2400" dirty="0"/>
                <a:t>البحث إلى بناء نظام تشخيص آلي للكشف عن درجة اعتلال الشبكية السكري في صور قاع العين المحصلة من جهاز تصوير قاع العين، باستعمال خوارزميات معالجة الصورة </a:t>
              </a:r>
              <a:r>
                <a:rPr lang="ar-SA" sz="2400" dirty="0" err="1"/>
                <a:t>وتقانات</a:t>
              </a:r>
              <a:r>
                <a:rPr lang="ar-SA" sz="2400" dirty="0"/>
                <a:t> الذكاء الصنعي</a:t>
              </a:r>
              <a:r>
                <a:rPr lang="ar-SA" sz="2400" dirty="0"/>
                <a:t>.</a:t>
              </a:r>
              <a:endParaRPr lang="ar-SY" sz="2400" dirty="0"/>
            </a:p>
          </p:txBody>
        </p:sp>
        <p:sp>
          <p:nvSpPr>
            <p:cNvPr id="45" name="Text Box 42"/>
            <p:cNvSpPr txBox="1">
              <a:spLocks noChangeArrowheads="1"/>
            </p:cNvSpPr>
            <p:nvPr/>
          </p:nvSpPr>
          <p:spPr bwMode="auto">
            <a:xfrm>
              <a:off x="42477488" y="20172397"/>
              <a:ext cx="10483452" cy="1005989"/>
            </a:xfrm>
            <a:prstGeom prst="rect">
              <a:avLst/>
            </a:prstGeom>
            <a:solidFill>
              <a:schemeClr val="accent1"/>
            </a:solidFill>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defTabSz="2952336">
                <a:spcBef>
                  <a:spcPct val="50000"/>
                </a:spcBef>
              </a:pPr>
              <a:r>
                <a:rPr lang="ar-SY" sz="3000" b="1" dirty="0">
                  <a:solidFill>
                    <a:schemeClr val="tx1"/>
                  </a:solidFill>
                </a:rPr>
                <a:t>الهدف من البحث</a:t>
              </a:r>
              <a:endParaRPr lang="en-US" sz="3000" b="1" dirty="0">
                <a:solidFill>
                  <a:schemeClr val="tx1"/>
                </a:solidFill>
              </a:endParaRPr>
            </a:p>
          </p:txBody>
        </p:sp>
      </p:grpSp>
      <p:sp>
        <p:nvSpPr>
          <p:cNvPr id="4" name="مربع نص 3"/>
          <p:cNvSpPr txBox="1"/>
          <p:nvPr/>
        </p:nvSpPr>
        <p:spPr>
          <a:xfrm>
            <a:off x="0" y="20894665"/>
            <a:ext cx="7633632" cy="446823"/>
          </a:xfrm>
          <a:prstGeom prst="rect">
            <a:avLst/>
          </a:prstGeom>
          <a:noFill/>
        </p:spPr>
        <p:txBody>
          <a:bodyPr wrap="square" lIns="61503" tIns="30751" rIns="61503" bIns="30751" rtlCol="0">
            <a:spAutoFit/>
          </a:bodyPr>
          <a:lstStyle/>
          <a:p>
            <a:pPr algn="r" rtl="1"/>
            <a:r>
              <a:rPr lang="ar-SY" sz="1300" b="1" dirty="0">
                <a:solidFill>
                  <a:schemeClr val="bg1"/>
                </a:solidFill>
              </a:rPr>
              <a:t>هذا الملصق جزء من رسالة الماجستير الخاصة بالمهندسة ريم الحراكي ؛لمزيد من المعلومات </a:t>
            </a:r>
            <a:r>
              <a:rPr lang="en-US" sz="1300" b="1" dirty="0">
                <a:solidFill>
                  <a:schemeClr val="bg1"/>
                </a:solidFill>
              </a:rPr>
              <a:t>reem.alhraki@gmail.com</a:t>
            </a:r>
          </a:p>
          <a:p>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1352</TotalTime>
  <Words>877</Words>
  <Application>Microsoft Office PowerPoint</Application>
  <PresentationFormat>مخصص</PresentationFormat>
  <Paragraphs>153</Paragraphs>
  <Slides>1</Slides>
  <Notes>1</Notes>
  <HiddenSlides>0</HiddenSlides>
  <MMClips>0</MMClips>
  <ScaleCrop>false</ScaleCrop>
  <HeadingPairs>
    <vt:vector size="4" baseType="variant">
      <vt:variant>
        <vt:lpstr>نسق</vt:lpstr>
      </vt:variant>
      <vt:variant>
        <vt:i4>1</vt:i4>
      </vt:variant>
      <vt:variant>
        <vt:lpstr>عناوين الشرائح</vt:lpstr>
      </vt:variant>
      <vt:variant>
        <vt:i4>1</vt:i4>
      </vt:variant>
    </vt:vector>
  </HeadingPairs>
  <TitlesOfParts>
    <vt:vector size="2" baseType="lpstr">
      <vt:lpstr>Default Design</vt:lpstr>
      <vt:lpstr>عرض تقديمي في PowerPoint</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Horizontal Poster</dc:title>
  <dc:creator>Ethan Shulda;www.postersession.com</dc:creator>
  <cp:keywords>www.postersession.com</cp:keywords>
  <dc:description>©MegaPrint Inc. 2009-2015</dc:description>
  <cp:lastModifiedBy>DR.Ahmed Saker 2O11</cp:lastModifiedBy>
  <cp:revision>108</cp:revision>
  <cp:lastPrinted>2017-07-27T17:58:10Z</cp:lastPrinted>
  <dcterms:created xsi:type="dcterms:W3CDTF">2008-12-04T00:20:37Z</dcterms:created>
  <dcterms:modified xsi:type="dcterms:W3CDTF">2022-09-06T13:40:12Z</dcterms:modified>
  <cp:category>Research Poster</cp:category>
</cp:coreProperties>
</file>